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38"/>
  </p:notesMasterIdLst>
  <p:sldIdLst>
    <p:sldId id="256" r:id="rId3"/>
    <p:sldId id="257" r:id="rId4"/>
    <p:sldId id="272" r:id="rId5"/>
    <p:sldId id="275" r:id="rId6"/>
    <p:sldId id="269" r:id="rId7"/>
    <p:sldId id="258" r:id="rId8"/>
    <p:sldId id="261" r:id="rId9"/>
    <p:sldId id="262" r:id="rId10"/>
    <p:sldId id="279" r:id="rId11"/>
    <p:sldId id="263" r:id="rId12"/>
    <p:sldId id="277" r:id="rId13"/>
    <p:sldId id="271" r:id="rId14"/>
    <p:sldId id="274" r:id="rId15"/>
    <p:sldId id="266" r:id="rId16"/>
    <p:sldId id="267" r:id="rId17"/>
    <p:sldId id="288" r:id="rId18"/>
    <p:sldId id="280" r:id="rId19"/>
    <p:sldId id="276" r:id="rId20"/>
    <p:sldId id="273" r:id="rId21"/>
    <p:sldId id="289" r:id="rId22"/>
    <p:sldId id="290" r:id="rId23"/>
    <p:sldId id="304" r:id="rId24"/>
    <p:sldId id="286" r:id="rId25"/>
    <p:sldId id="292" r:id="rId26"/>
    <p:sldId id="296" r:id="rId27"/>
    <p:sldId id="282" r:id="rId28"/>
    <p:sldId id="283" r:id="rId29"/>
    <p:sldId id="284" r:id="rId30"/>
    <p:sldId id="307" r:id="rId31"/>
    <p:sldId id="285" r:id="rId32"/>
    <p:sldId id="305" r:id="rId33"/>
    <p:sldId id="306" r:id="rId34"/>
    <p:sldId id="309" r:id="rId35"/>
    <p:sldId id="308" r:id="rId36"/>
    <p:sldId id="310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8000"/>
    <a:srgbClr val="3AC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14" autoAdjust="0"/>
  </p:normalViewPr>
  <p:slideViewPr>
    <p:cSldViewPr snapToGrid="0">
      <p:cViewPr varScale="1">
        <p:scale>
          <a:sx n="48" d="100"/>
          <a:sy n="48" d="100"/>
        </p:scale>
        <p:origin x="6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02352C-6EF8-4A09-892E-EAC1195E92A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A043532C-F858-47E3-83D6-B3D91A1F4557}">
      <dgm:prSet phldrT="[Text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US" sz="4000" dirty="0" smtClean="0"/>
            <a:t>Hera</a:t>
          </a:r>
          <a:endParaRPr lang="en-US" sz="4000" dirty="0"/>
        </a:p>
      </dgm:t>
    </dgm:pt>
    <dgm:pt modelId="{842DB2F8-0C10-4F2A-BD55-A5E5342C0CEF}" type="parTrans" cxnId="{6601247F-BAA7-42FE-AAB5-9E6D2F9A5860}">
      <dgm:prSet/>
      <dgm:spPr/>
      <dgm:t>
        <a:bodyPr/>
        <a:lstStyle/>
        <a:p>
          <a:endParaRPr lang="en-US"/>
        </a:p>
      </dgm:t>
    </dgm:pt>
    <dgm:pt modelId="{0A7CB4C1-4FA3-4C7E-8DC0-CC11C882A209}" type="sibTrans" cxnId="{6601247F-BAA7-42FE-AAB5-9E6D2F9A5860}">
      <dgm:prSet/>
      <dgm:spPr/>
      <dgm:t>
        <a:bodyPr/>
        <a:lstStyle/>
        <a:p>
          <a:endParaRPr lang="en-US"/>
        </a:p>
      </dgm:t>
    </dgm:pt>
    <dgm:pt modelId="{8C702821-7A4D-439C-895A-5F1CC06EF901}">
      <dgm:prSet phldrT="[Text]" custT="1"/>
      <dgm:spPr>
        <a:solidFill>
          <a:srgbClr val="00B0F0">
            <a:alpha val="50000"/>
          </a:srgbClr>
        </a:solidFill>
      </dgm:spPr>
      <dgm:t>
        <a:bodyPr/>
        <a:lstStyle/>
        <a:p>
          <a:r>
            <a:rPr lang="en-US" sz="3800" dirty="0" err="1" smtClean="0"/>
            <a:t>Jlab</a:t>
          </a:r>
          <a:r>
            <a:rPr lang="en-US" sz="3800" dirty="0" smtClean="0"/>
            <a:t>,  Compass &amp; HERMES</a:t>
          </a:r>
          <a:endParaRPr lang="en-US" sz="3800" dirty="0"/>
        </a:p>
      </dgm:t>
    </dgm:pt>
    <dgm:pt modelId="{E5388B39-8455-4110-A07E-8A43ED7E0B57}" type="parTrans" cxnId="{6AF4AAE0-8636-458C-B1BF-16A939DEB88E}">
      <dgm:prSet/>
      <dgm:spPr/>
      <dgm:t>
        <a:bodyPr/>
        <a:lstStyle/>
        <a:p>
          <a:endParaRPr lang="en-US"/>
        </a:p>
      </dgm:t>
    </dgm:pt>
    <dgm:pt modelId="{8307AA52-38BA-40B7-9490-966F6E43BC49}" type="sibTrans" cxnId="{6AF4AAE0-8636-458C-B1BF-16A939DEB88E}">
      <dgm:prSet/>
      <dgm:spPr/>
      <dgm:t>
        <a:bodyPr/>
        <a:lstStyle/>
        <a:p>
          <a:endParaRPr lang="en-US"/>
        </a:p>
      </dgm:t>
    </dgm:pt>
    <dgm:pt modelId="{2542559B-6D97-47DA-9548-03C01CF4E417}">
      <dgm:prSet phldrT="[Text]" custT="1"/>
      <dgm:spPr>
        <a:solidFill>
          <a:srgbClr val="00B050">
            <a:alpha val="50000"/>
          </a:srgbClr>
        </a:solidFill>
      </dgm:spPr>
      <dgm:t>
        <a:bodyPr/>
        <a:lstStyle/>
        <a:p>
          <a:r>
            <a:rPr lang="en-US" sz="4000" dirty="0" smtClean="0"/>
            <a:t>RHIC</a:t>
          </a:r>
          <a:endParaRPr lang="en-US" sz="4000" dirty="0"/>
        </a:p>
      </dgm:t>
    </dgm:pt>
    <dgm:pt modelId="{4D621FB8-E8F0-46FB-BC75-02F4C5A97F8C}" type="parTrans" cxnId="{BFD48BF4-6B91-48FF-B57F-FF2B508372DE}">
      <dgm:prSet/>
      <dgm:spPr/>
      <dgm:t>
        <a:bodyPr/>
        <a:lstStyle/>
        <a:p>
          <a:endParaRPr lang="en-US"/>
        </a:p>
      </dgm:t>
    </dgm:pt>
    <dgm:pt modelId="{C9BF1662-0253-4A7B-B52F-D6776EE5A108}" type="sibTrans" cxnId="{BFD48BF4-6B91-48FF-B57F-FF2B508372DE}">
      <dgm:prSet/>
      <dgm:spPr/>
      <dgm:t>
        <a:bodyPr/>
        <a:lstStyle/>
        <a:p>
          <a:endParaRPr lang="en-US"/>
        </a:p>
      </dgm:t>
    </dgm:pt>
    <dgm:pt modelId="{8D86EA6E-E927-456C-B5E9-3BF2FE70DEE8}" type="pres">
      <dgm:prSet presAssocID="{BE02352C-6EF8-4A09-892E-EAC1195E92AF}" presName="compositeShape" presStyleCnt="0">
        <dgm:presLayoutVars>
          <dgm:chMax val="7"/>
          <dgm:dir/>
          <dgm:resizeHandles val="exact"/>
        </dgm:presLayoutVars>
      </dgm:prSet>
      <dgm:spPr/>
    </dgm:pt>
    <dgm:pt modelId="{48B7C7BD-B223-4C64-A5F3-AEC56ED1255B}" type="pres">
      <dgm:prSet presAssocID="{A043532C-F858-47E3-83D6-B3D91A1F4557}" presName="circ1" presStyleLbl="vennNode1" presStyleIdx="0" presStyleCnt="3"/>
      <dgm:spPr/>
      <dgm:t>
        <a:bodyPr/>
        <a:lstStyle/>
        <a:p>
          <a:endParaRPr lang="en-US"/>
        </a:p>
      </dgm:t>
    </dgm:pt>
    <dgm:pt modelId="{8C4B6CD4-A5DC-44FF-A633-F71EBA190891}" type="pres">
      <dgm:prSet presAssocID="{A043532C-F858-47E3-83D6-B3D91A1F4557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8827D1-53E7-4607-95FD-8B0F1E650199}" type="pres">
      <dgm:prSet presAssocID="{8C702821-7A4D-439C-895A-5F1CC06EF901}" presName="circ2" presStyleLbl="vennNode1" presStyleIdx="1" presStyleCnt="3"/>
      <dgm:spPr/>
      <dgm:t>
        <a:bodyPr/>
        <a:lstStyle/>
        <a:p>
          <a:endParaRPr lang="en-US"/>
        </a:p>
      </dgm:t>
    </dgm:pt>
    <dgm:pt modelId="{48C6DC29-113A-4AFC-BE54-3EF7DABF8F90}" type="pres">
      <dgm:prSet presAssocID="{8C702821-7A4D-439C-895A-5F1CC06EF90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8648DF-4ABB-42F4-AB49-0B9C64DC285C}" type="pres">
      <dgm:prSet presAssocID="{2542559B-6D97-47DA-9548-03C01CF4E417}" presName="circ3" presStyleLbl="vennNode1" presStyleIdx="2" presStyleCnt="3"/>
      <dgm:spPr/>
      <dgm:t>
        <a:bodyPr/>
        <a:lstStyle/>
        <a:p>
          <a:endParaRPr lang="en-US"/>
        </a:p>
      </dgm:t>
    </dgm:pt>
    <dgm:pt modelId="{4B543560-BFBB-4F32-A4F9-4A48CFB2B468}" type="pres">
      <dgm:prSet presAssocID="{2542559B-6D97-47DA-9548-03C01CF4E41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04E69A-3A07-4F12-90A7-68364FBC5E54}" type="presOf" srcId="{A043532C-F858-47E3-83D6-B3D91A1F4557}" destId="{8C4B6CD4-A5DC-44FF-A633-F71EBA190891}" srcOrd="1" destOrd="0" presId="urn:microsoft.com/office/officeart/2005/8/layout/venn1"/>
    <dgm:cxn modelId="{87D5553C-E75A-45BD-B099-1C4EC29955AA}" type="presOf" srcId="{BE02352C-6EF8-4A09-892E-EAC1195E92AF}" destId="{8D86EA6E-E927-456C-B5E9-3BF2FE70DEE8}" srcOrd="0" destOrd="0" presId="urn:microsoft.com/office/officeart/2005/8/layout/venn1"/>
    <dgm:cxn modelId="{B64FFD5F-99A8-4BDF-83E6-2FC4A4781C01}" type="presOf" srcId="{2542559B-6D97-47DA-9548-03C01CF4E417}" destId="{378648DF-4ABB-42F4-AB49-0B9C64DC285C}" srcOrd="0" destOrd="0" presId="urn:microsoft.com/office/officeart/2005/8/layout/venn1"/>
    <dgm:cxn modelId="{6601247F-BAA7-42FE-AAB5-9E6D2F9A5860}" srcId="{BE02352C-6EF8-4A09-892E-EAC1195E92AF}" destId="{A043532C-F858-47E3-83D6-B3D91A1F4557}" srcOrd="0" destOrd="0" parTransId="{842DB2F8-0C10-4F2A-BD55-A5E5342C0CEF}" sibTransId="{0A7CB4C1-4FA3-4C7E-8DC0-CC11C882A209}"/>
    <dgm:cxn modelId="{37012578-CD85-4F4D-AED0-8224769E7262}" type="presOf" srcId="{8C702821-7A4D-439C-895A-5F1CC06EF901}" destId="{218827D1-53E7-4607-95FD-8B0F1E650199}" srcOrd="0" destOrd="0" presId="urn:microsoft.com/office/officeart/2005/8/layout/venn1"/>
    <dgm:cxn modelId="{5DE5762E-96AF-45B7-BF1C-7890AB2D3199}" type="presOf" srcId="{A043532C-F858-47E3-83D6-B3D91A1F4557}" destId="{48B7C7BD-B223-4C64-A5F3-AEC56ED1255B}" srcOrd="0" destOrd="0" presId="urn:microsoft.com/office/officeart/2005/8/layout/venn1"/>
    <dgm:cxn modelId="{6AF4AAE0-8636-458C-B1BF-16A939DEB88E}" srcId="{BE02352C-6EF8-4A09-892E-EAC1195E92AF}" destId="{8C702821-7A4D-439C-895A-5F1CC06EF901}" srcOrd="1" destOrd="0" parTransId="{E5388B39-8455-4110-A07E-8A43ED7E0B57}" sibTransId="{8307AA52-38BA-40B7-9490-966F6E43BC49}"/>
    <dgm:cxn modelId="{BFD48BF4-6B91-48FF-B57F-FF2B508372DE}" srcId="{BE02352C-6EF8-4A09-892E-EAC1195E92AF}" destId="{2542559B-6D97-47DA-9548-03C01CF4E417}" srcOrd="2" destOrd="0" parTransId="{4D621FB8-E8F0-46FB-BC75-02F4C5A97F8C}" sibTransId="{C9BF1662-0253-4A7B-B52F-D6776EE5A108}"/>
    <dgm:cxn modelId="{4E1ADB82-2D95-4C18-912C-3EB7CCF9DB85}" type="presOf" srcId="{2542559B-6D97-47DA-9548-03C01CF4E417}" destId="{4B543560-BFBB-4F32-A4F9-4A48CFB2B468}" srcOrd="1" destOrd="0" presId="urn:microsoft.com/office/officeart/2005/8/layout/venn1"/>
    <dgm:cxn modelId="{D7E90B6C-9471-4F57-B4A4-2F6CDE627951}" type="presOf" srcId="{8C702821-7A4D-439C-895A-5F1CC06EF901}" destId="{48C6DC29-113A-4AFC-BE54-3EF7DABF8F90}" srcOrd="1" destOrd="0" presId="urn:microsoft.com/office/officeart/2005/8/layout/venn1"/>
    <dgm:cxn modelId="{AA457769-8912-4037-B4CC-6A1C90EE0048}" type="presParOf" srcId="{8D86EA6E-E927-456C-B5E9-3BF2FE70DEE8}" destId="{48B7C7BD-B223-4C64-A5F3-AEC56ED1255B}" srcOrd="0" destOrd="0" presId="urn:microsoft.com/office/officeart/2005/8/layout/venn1"/>
    <dgm:cxn modelId="{2A11CBBE-065B-462D-87ED-EA3E7452B794}" type="presParOf" srcId="{8D86EA6E-E927-456C-B5E9-3BF2FE70DEE8}" destId="{8C4B6CD4-A5DC-44FF-A633-F71EBA190891}" srcOrd="1" destOrd="0" presId="urn:microsoft.com/office/officeart/2005/8/layout/venn1"/>
    <dgm:cxn modelId="{05BD0D80-2ECD-4340-A245-141FDCAC8980}" type="presParOf" srcId="{8D86EA6E-E927-456C-B5E9-3BF2FE70DEE8}" destId="{218827D1-53E7-4607-95FD-8B0F1E650199}" srcOrd="2" destOrd="0" presId="urn:microsoft.com/office/officeart/2005/8/layout/venn1"/>
    <dgm:cxn modelId="{331A2551-6DBB-4DEB-9005-AE4C2C6FEE59}" type="presParOf" srcId="{8D86EA6E-E927-456C-B5E9-3BF2FE70DEE8}" destId="{48C6DC29-113A-4AFC-BE54-3EF7DABF8F90}" srcOrd="3" destOrd="0" presId="urn:microsoft.com/office/officeart/2005/8/layout/venn1"/>
    <dgm:cxn modelId="{28B3A969-5FD6-446A-B9D2-9DC485E72A83}" type="presParOf" srcId="{8D86EA6E-E927-456C-B5E9-3BF2FE70DEE8}" destId="{378648DF-4ABB-42F4-AB49-0B9C64DC285C}" srcOrd="4" destOrd="0" presId="urn:microsoft.com/office/officeart/2005/8/layout/venn1"/>
    <dgm:cxn modelId="{F7ECB2D4-6D37-463E-B108-410E5A839B66}" type="presParOf" srcId="{8D86EA6E-E927-456C-B5E9-3BF2FE70DEE8}" destId="{4B543560-BFBB-4F32-A4F9-4A48CFB2B46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7D27F-9472-4CA4-B3EB-C3254AA30B92}" type="datetimeFigureOut">
              <a:rPr lang="en-US" smtClean="0"/>
              <a:t>6/28/2015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C12DA-2566-4624-B568-1B353289B0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927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84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arXiv:1504.07451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20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NNPDF pol1.1 from </a:t>
            </a:r>
            <a:r>
              <a:rPr lang="en-US" dirty="0" err="1" smtClean="0"/>
              <a:t>Nucl</a:t>
            </a:r>
            <a:r>
              <a:rPr lang="en-US" dirty="0" smtClean="0"/>
              <a:t>. Phys. B 887 276-308 (2014) DSSV from</a:t>
            </a:r>
            <a:r>
              <a:rPr lang="en-US" baseline="0" dirty="0" smtClean="0"/>
              <a:t> arXiv:1304.0079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15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Plots from EIC</a:t>
            </a:r>
            <a:r>
              <a:rPr lang="en-US" baseline="0" dirty="0" smtClean="0"/>
              <a:t> white paper arXiv:1212.1701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63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Plot for 20x250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9384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Chi2</a:t>
            </a:r>
            <a:r>
              <a:rPr lang="en-US" baseline="0" dirty="0" smtClean="0"/>
              <a:t> plots are for 20x250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5461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492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485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1794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0402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52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31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6001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456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Phys. Rev. D 91, 032001</a:t>
            </a:r>
            <a:r>
              <a:rPr lang="en-US" baseline="0" dirty="0" smtClean="0"/>
              <a:t> (2015)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2821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633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348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7127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09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arXiv:1402.6296 Phys. Rev.</a:t>
            </a:r>
            <a:r>
              <a:rPr lang="en-US" baseline="0" dirty="0" smtClean="0"/>
              <a:t> D 90 012006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815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807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E866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1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</a:t>
            </a:r>
            <a:r>
              <a:rPr lang="en-US" baseline="0" dirty="0" smtClean="0"/>
              <a:t> from </a:t>
            </a:r>
            <a:r>
              <a:rPr lang="en-US" baseline="0" dirty="0" err="1" smtClean="0"/>
              <a:t>Phys</a:t>
            </a:r>
            <a:r>
              <a:rPr lang="en-US" baseline="0" dirty="0" smtClean="0"/>
              <a:t> Rev Lett. 113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610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6/20/2011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4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6/20/2011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55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6/20/2011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32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6/20/2011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A272-7B0C-4F47-92F6-5AA8BD8B1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875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6/20/2011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A272-7B0C-4F47-92F6-5AA8BD8B1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51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6/20/2011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A272-7B0C-4F47-92F6-5AA8BD8B1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270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6/20/2011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A272-7B0C-4F47-92F6-5AA8BD8B1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4610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6/20/2011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A272-7B0C-4F47-92F6-5AA8BD8B1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5639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6/20/2011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A272-7B0C-4F47-92F6-5AA8BD8B1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7538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6/20/2011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A272-7B0C-4F47-92F6-5AA8BD8B1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291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6/20/2011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A272-7B0C-4F47-92F6-5AA8BD8B1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192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6/20/2011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1952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6/20/2011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A272-7B0C-4F47-92F6-5AA8BD8B1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9584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6/20/2011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A272-7B0C-4F47-92F6-5AA8BD8B1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7975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6/20/2011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A272-7B0C-4F47-92F6-5AA8BD8B1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523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6/20/2011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337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6/20/2011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38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6/20/2011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339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6/20/2011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498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6/20/2011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953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6/20/2011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022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6/20/2011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824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6/20/2011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01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6/20/2011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7A272-7B0C-4F47-92F6-5AA8BD8B1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74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.wmf"/><Relationship Id="rId10" Type="http://schemas.openxmlformats.org/officeDocument/2006/relationships/image" Target="../media/image37.e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emf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emf"/><Relationship Id="rId9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4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0.png"/><Relationship Id="rId5" Type="http://schemas.openxmlformats.org/officeDocument/2006/relationships/image" Target="../media/image43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10" Type="http://schemas.openxmlformats.org/officeDocument/2006/relationships/image" Target="../media/image6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0.png"/><Relationship Id="rId5" Type="http://schemas.openxmlformats.org/officeDocument/2006/relationships/image" Target="../media/image3.wmf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png"/><Relationship Id="rId3" Type="http://schemas.openxmlformats.org/officeDocument/2006/relationships/oleObject" Target="../embeddings/oleObject5.bin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11" Type="http://schemas.openxmlformats.org/officeDocument/2006/relationships/image" Target="../media/image20.png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2236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Longitudinal Spin Physics at RHIC and a Future </a:t>
            </a:r>
            <a:r>
              <a:rPr lang="en-US" dirty="0" err="1" smtClean="0">
                <a:solidFill>
                  <a:srgbClr val="FF0000"/>
                </a:solidFill>
              </a:rPr>
              <a:t>eRHIC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81600"/>
            <a:ext cx="6858000" cy="1655762"/>
          </a:xfrm>
        </p:spPr>
        <p:txBody>
          <a:bodyPr/>
          <a:lstStyle/>
          <a:p>
            <a:r>
              <a:rPr lang="en-US" dirty="0" smtClean="0"/>
              <a:t>Brian Page</a:t>
            </a:r>
          </a:p>
          <a:p>
            <a:r>
              <a:rPr lang="en-US" dirty="0" smtClean="0"/>
              <a:t>Brookhaven National Laboratory</a:t>
            </a:r>
          </a:p>
          <a:p>
            <a:r>
              <a:rPr lang="en-US" dirty="0" smtClean="0"/>
              <a:t>CIPANP 2015 – Vail, CO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62" y="4366224"/>
            <a:ext cx="2209800" cy="20764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5011" y="3981600"/>
            <a:ext cx="2331514" cy="265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3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69441"/>
            <a:ext cx="5638800" cy="55069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686786" y="1295400"/>
                <a:ext cx="3457213" cy="231794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 smtClean="0">
                    <a:solidFill>
                      <a:srgbClr val="FF0000"/>
                    </a:solidFill>
                  </a:rPr>
                  <a:t>Integral of ∆g(x) in range 0.05 &lt; x &lt; 1.0 increases from roughly 0.05 to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0.20</m:t>
                        </m:r>
                      </m:e>
                      <m:sub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−0.07</m:t>
                        </m:r>
                      </m:sub>
                      <m:sup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+0.06</m:t>
                        </m:r>
                      </m:sup>
                    </m:sSubSup>
                  </m:oMath>
                </a14:m>
                <a:r>
                  <a:rPr lang="en-US" sz="2400" dirty="0" smtClean="0">
                    <a:solidFill>
                      <a:srgbClr val="FF0000"/>
                    </a:solidFill>
                  </a:rPr>
                  <a:t> . First indication of non-zero gluon polarization!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6786" y="1295400"/>
                <a:ext cx="3457213" cy="2317942"/>
              </a:xfrm>
              <a:prstGeom prst="rect">
                <a:avLst/>
              </a:prstGeom>
              <a:blipFill rotWithShape="0">
                <a:blip r:embed="rId4"/>
                <a:stretch>
                  <a:fillRect l="-2469" t="-2105" r="-2116" b="-4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New DSSV Results</a:t>
            </a:r>
            <a:endParaRPr lang="en-US" sz="4400" dirty="0"/>
          </a:p>
        </p:txBody>
      </p:sp>
      <p:sp>
        <p:nvSpPr>
          <p:cNvPr id="9" name="Oval 8"/>
          <p:cNvSpPr/>
          <p:nvPr/>
        </p:nvSpPr>
        <p:spPr>
          <a:xfrm>
            <a:off x="3429000" y="5562600"/>
            <a:ext cx="1905000" cy="75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4495800" y="1600200"/>
            <a:ext cx="1238972" cy="16764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962400" y="4343400"/>
            <a:ext cx="0" cy="304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876800" y="4343400"/>
            <a:ext cx="0" cy="304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876800" y="4648200"/>
            <a:ext cx="4233" cy="84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962400" y="4648200"/>
            <a:ext cx="91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4953000" y="3835570"/>
            <a:ext cx="781772" cy="66023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0" y="947151"/>
            <a:ext cx="762000" cy="17198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Bracket 29"/>
          <p:cNvSpPr/>
          <p:nvPr/>
        </p:nvSpPr>
        <p:spPr>
          <a:xfrm>
            <a:off x="4648200" y="1883275"/>
            <a:ext cx="390886" cy="2688725"/>
          </a:xfrm>
          <a:prstGeom prst="rightBracke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5115287" y="3343804"/>
            <a:ext cx="675913" cy="176210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691813" y="4968584"/>
            <a:ext cx="3457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</a:rPr>
              <a:t>Uncertainty on integral over low x region is still sizable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86786" y="3631517"/>
            <a:ext cx="3457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8000"/>
                </a:solidFill>
              </a:rPr>
              <a:t>Uncertainty shrinks   substantially from DSSV* to new DSSV fit</a:t>
            </a:r>
            <a:endParaRPr lang="en-US" sz="2400" dirty="0">
              <a:solidFill>
                <a:srgbClr val="008000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01909" y="789214"/>
            <a:ext cx="3032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Phys. Rev. Lett. 113, 012001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29" grpId="0" animBg="1"/>
      <p:bldP spid="30" grpId="0" animBg="1"/>
      <p:bldP spid="28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New NNPDF Results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43" y="1130064"/>
            <a:ext cx="5378529" cy="53786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598543" y="1751163"/>
                <a:ext cx="3545457" cy="37601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008000"/>
                    </a:solidFill>
                  </a:rPr>
                  <a:t>Original NNPDF ∆g(x,Q</a:t>
                </a:r>
                <a:r>
                  <a:rPr lang="en-US" baseline="30000" dirty="0" smtClean="0">
                    <a:solidFill>
                      <a:srgbClr val="008000"/>
                    </a:solidFill>
                  </a:rPr>
                  <a:t>2</a:t>
                </a:r>
                <a:r>
                  <a:rPr lang="en-US" dirty="0" smtClean="0">
                    <a:solidFill>
                      <a:srgbClr val="008000"/>
                    </a:solidFill>
                  </a:rPr>
                  <a:t>) extraction </a:t>
                </a:r>
                <a:r>
                  <a:rPr lang="en-US" dirty="0">
                    <a:solidFill>
                      <a:srgbClr val="008000"/>
                    </a:solidFill>
                  </a:rPr>
                  <a:t>(</a:t>
                </a:r>
                <a:r>
                  <a:rPr lang="en-US" dirty="0" smtClean="0">
                    <a:solidFill>
                      <a:srgbClr val="008000"/>
                    </a:solidFill>
                  </a:rPr>
                  <a:t>DIS data only) in green and new extraction including RHIC data in red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0000CC"/>
                    </a:solidFill>
                  </a:rPr>
                  <a:t>Integral of ∆g(x,Q</a:t>
                </a:r>
                <a:r>
                  <a:rPr lang="en-US" baseline="30000" dirty="0" smtClean="0">
                    <a:solidFill>
                      <a:srgbClr val="0000CC"/>
                    </a:solidFill>
                  </a:rPr>
                  <a:t>2</a:t>
                </a:r>
                <a:r>
                  <a:rPr lang="en-US" dirty="0" smtClean="0">
                    <a:solidFill>
                      <a:srgbClr val="0000CC"/>
                    </a:solidFill>
                  </a:rPr>
                  <a:t>) for 0.05 &lt; x &lt; 0.2 increases from 0.05 ± 0.15 to 0.17 ± 0.06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FF0000"/>
                    </a:solidFill>
                  </a:rPr>
                  <a:t>Integral of ∆g(x,Q</a:t>
                </a:r>
                <a:r>
                  <a:rPr lang="en-US" baseline="30000" dirty="0" smtClean="0">
                    <a:solidFill>
                      <a:srgbClr val="FF0000"/>
                    </a:solidFill>
                  </a:rPr>
                  <a:t>2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) for x &gt; 0.05 is 0.23 ± 0.06 and is in agreement with new DSSV result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0.20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−0.07</m:t>
                        </m:r>
                      </m:sub>
                      <m:sup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+0.06</m:t>
                        </m:r>
                      </m:sup>
                    </m:sSubSup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over the same x range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8543" y="1751163"/>
                <a:ext cx="3545457" cy="3760132"/>
              </a:xfrm>
              <a:prstGeom prst="rect">
                <a:avLst/>
              </a:prstGeom>
              <a:blipFill rotWithShape="0">
                <a:blip r:embed="rId3"/>
                <a:stretch>
                  <a:fillRect l="-1031" t="-810" r="-2234" b="-1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4040" y="1000665"/>
            <a:ext cx="325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Nucl</a:t>
            </a:r>
            <a:r>
              <a:rPr lang="en-US" dirty="0" smtClean="0"/>
              <a:t>. Phys. B 887, 276 (2014)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90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33" y="787660"/>
            <a:ext cx="4137370" cy="33427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1550" y="787660"/>
            <a:ext cx="4234456" cy="33427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Data Sets in the Pipeline</a:t>
            </a:r>
            <a:endParaRPr lang="en-US" sz="4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02" y="848155"/>
            <a:ext cx="4667882" cy="45547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34309" y="4106186"/>
            <a:ext cx="42096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High statistics data sets from 2012 and 2013 are being analyzed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200 GeV longitudinal run recently concluded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4310" y="5710697"/>
            <a:ext cx="4209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Expected effect of data sets taken after 2009 on uncertainty of ∆g running integral shown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7114" y="5176037"/>
            <a:ext cx="3804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Integral of ∆g(x,Q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) from </a:t>
            </a:r>
            <a:r>
              <a:rPr lang="en-US" dirty="0" err="1" smtClean="0">
                <a:solidFill>
                  <a:srgbClr val="FF0000"/>
                </a:solidFill>
              </a:rPr>
              <a:t>x</a:t>
            </a:r>
            <a:r>
              <a:rPr lang="en-US" baseline="-25000" dirty="0" err="1" smtClean="0">
                <a:solidFill>
                  <a:srgbClr val="FF0000"/>
                </a:solidFill>
              </a:rPr>
              <a:t>min</a:t>
            </a:r>
            <a:r>
              <a:rPr lang="en-US" dirty="0" smtClean="0">
                <a:solidFill>
                  <a:srgbClr val="FF0000"/>
                </a:solidFill>
              </a:rPr>
              <a:t> to 1 as a function of </a:t>
            </a:r>
            <a:r>
              <a:rPr lang="en-US" dirty="0" err="1" smtClean="0">
                <a:solidFill>
                  <a:srgbClr val="FF0000"/>
                </a:solidFill>
              </a:rPr>
              <a:t>x</a:t>
            </a:r>
            <a:r>
              <a:rPr lang="en-US" baseline="-25000" dirty="0" err="1" smtClean="0">
                <a:solidFill>
                  <a:srgbClr val="FF0000"/>
                </a:solidFill>
              </a:rPr>
              <a:t>min</a:t>
            </a:r>
            <a:endParaRPr lang="en-US" baseline="-25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9364" y="5826892"/>
            <a:ext cx="4224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/>
                </a:solidFill>
              </a:rPr>
              <a:t>200 GeV: </a:t>
            </a:r>
            <a:r>
              <a:rPr lang="en-US" dirty="0" err="1" smtClean="0">
                <a:solidFill>
                  <a:schemeClr val="accent6"/>
                </a:solidFill>
              </a:rPr>
              <a:t>x</a:t>
            </a:r>
            <a:r>
              <a:rPr lang="en-US" baseline="-25000" dirty="0" err="1" smtClean="0">
                <a:solidFill>
                  <a:schemeClr val="accent6"/>
                </a:solidFill>
              </a:rPr>
              <a:t>min</a:t>
            </a:r>
            <a:r>
              <a:rPr lang="en-US" dirty="0" smtClean="0">
                <a:solidFill>
                  <a:schemeClr val="accent6"/>
                </a:solidFill>
              </a:rPr>
              <a:t> &gt; 10</a:t>
            </a:r>
            <a:r>
              <a:rPr lang="en-US" baseline="30000" dirty="0" smtClean="0">
                <a:solidFill>
                  <a:schemeClr val="accent6"/>
                </a:solidFill>
              </a:rPr>
              <a:t>-2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/>
                </a:solidFill>
              </a:rPr>
              <a:t>500 GeV + Forward Rapidity: </a:t>
            </a:r>
            <a:r>
              <a:rPr lang="en-US" dirty="0" err="1" smtClean="0">
                <a:solidFill>
                  <a:schemeClr val="accent6"/>
                </a:solidFill>
              </a:rPr>
              <a:t>x</a:t>
            </a:r>
            <a:r>
              <a:rPr lang="en-US" baseline="-25000" dirty="0" err="1" smtClean="0">
                <a:solidFill>
                  <a:schemeClr val="accent6"/>
                </a:solidFill>
              </a:rPr>
              <a:t>min</a:t>
            </a:r>
            <a:r>
              <a:rPr lang="en-US" dirty="0" smtClean="0">
                <a:solidFill>
                  <a:schemeClr val="accent6"/>
                </a:solidFill>
              </a:rPr>
              <a:t> &gt; 10</a:t>
            </a:r>
            <a:r>
              <a:rPr lang="en-US" baseline="30000" dirty="0" smtClean="0">
                <a:solidFill>
                  <a:schemeClr val="accent6"/>
                </a:solidFill>
              </a:rPr>
              <a:t>-3</a:t>
            </a:r>
            <a:endParaRPr lang="en-US" baseline="30000" dirty="0">
              <a:solidFill>
                <a:schemeClr val="accent6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1052" y="4028529"/>
            <a:ext cx="2191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arXiv:1501.01220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0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Flavor-Separated Quark Contribution </a:t>
            </a:r>
            <a:endParaRPr lang="en-US" sz="44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235682"/>
              </p:ext>
            </p:extLst>
          </p:nvPr>
        </p:nvGraphicFramePr>
        <p:xfrm>
          <a:off x="4885090" y="898583"/>
          <a:ext cx="4115133" cy="1311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6" name="Equation" r:id="rId4" imgW="1422360" imgH="393480" progId="Equation.3">
                  <p:embed/>
                </p:oleObj>
              </mc:Choice>
              <mc:Fallback>
                <p:oleObj name="Equation" r:id="rId4" imgW="1422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5090" y="898583"/>
                        <a:ext cx="4115133" cy="1311958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b="418"/>
          <a:stretch/>
        </p:blipFill>
        <p:spPr>
          <a:xfrm>
            <a:off x="126256" y="1100501"/>
            <a:ext cx="4639848" cy="42286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477" y="4740691"/>
            <a:ext cx="1541919" cy="46488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41583" y="3353532"/>
            <a:ext cx="1104289" cy="3306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6477" y="4101483"/>
            <a:ext cx="896630" cy="2533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3990" y="5688266"/>
            <a:ext cx="8456020" cy="86134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20144" y="1056443"/>
            <a:ext cx="648070" cy="1003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08094" y="5751935"/>
            <a:ext cx="676715" cy="7006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17384" y="5747052"/>
            <a:ext cx="676715" cy="69500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441935" y="5277429"/>
            <a:ext cx="1190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r>
              <a:rPr lang="en-US" baseline="30000" dirty="0" smtClean="0"/>
              <a:t>-1</a:t>
            </a:r>
            <a:endParaRPr lang="en-US" baseline="30000" dirty="0"/>
          </a:p>
        </p:txBody>
      </p:sp>
      <p:sp>
        <p:nvSpPr>
          <p:cNvPr id="16" name="TextBox 15"/>
          <p:cNvSpPr txBox="1"/>
          <p:nvPr/>
        </p:nvSpPr>
        <p:spPr>
          <a:xfrm>
            <a:off x="1506743" y="5283187"/>
            <a:ext cx="1190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r>
              <a:rPr lang="en-US" baseline="30000" dirty="0" smtClean="0"/>
              <a:t>-1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2783464" y="5274554"/>
            <a:ext cx="650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r>
              <a:rPr lang="en-US" baseline="30000" dirty="0" smtClean="0"/>
              <a:t>-2</a:t>
            </a:r>
            <a:endParaRPr lang="en-US" baseline="30000" dirty="0"/>
          </a:p>
        </p:txBody>
      </p:sp>
      <p:sp>
        <p:nvSpPr>
          <p:cNvPr id="18" name="TextBox 17"/>
          <p:cNvSpPr txBox="1"/>
          <p:nvPr/>
        </p:nvSpPr>
        <p:spPr>
          <a:xfrm>
            <a:off x="836259" y="5295325"/>
            <a:ext cx="769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r>
              <a:rPr lang="en-US" baseline="30000" dirty="0" smtClean="0"/>
              <a:t>-2</a:t>
            </a:r>
            <a:endParaRPr lang="en-US" baseline="30000" dirty="0"/>
          </a:p>
        </p:txBody>
      </p:sp>
      <p:sp>
        <p:nvSpPr>
          <p:cNvPr id="19" name="TextBox 18"/>
          <p:cNvSpPr txBox="1"/>
          <p:nvPr/>
        </p:nvSpPr>
        <p:spPr>
          <a:xfrm>
            <a:off x="2109664" y="5256699"/>
            <a:ext cx="82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024078" y="5264472"/>
            <a:ext cx="82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766104" y="2336014"/>
            <a:ext cx="43778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DIS probes all quark and anti-quark flavors so ∆</a:t>
            </a:r>
            <a:r>
              <a:rPr lang="el-GR" dirty="0" smtClean="0">
                <a:solidFill>
                  <a:srgbClr val="0070C0"/>
                </a:solidFill>
              </a:rPr>
              <a:t>Σ</a:t>
            </a:r>
            <a:r>
              <a:rPr lang="en-US" dirty="0" smtClean="0">
                <a:solidFill>
                  <a:srgbClr val="0070C0"/>
                </a:solidFill>
              </a:rPr>
              <a:t> well constrained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Constraints on individual quark and  anti-quark distributions are weaker due to uncertainty in fragmentation functions needed in SIDIS extractions</a:t>
            </a:r>
            <a:endParaRPr lang="en-US" dirty="0">
              <a:solidFill>
                <a:srgbClr val="008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/>
                </a:solidFill>
              </a:rPr>
              <a:t>Expect flavor symmetric light sea, but observe u̅ ≠ d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Comparing anti-quark helicity distributions important for discriminating between models of light sea generation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93773" y="4045447"/>
            <a:ext cx="409545" cy="379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_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038" y="827783"/>
            <a:ext cx="3208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Phys. Rev. D 80, 034030 (2008)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21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21" y="1147652"/>
            <a:ext cx="8810330" cy="51323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2078"/>
          <a:stretch/>
        </p:blipFill>
        <p:spPr>
          <a:xfrm>
            <a:off x="1343070" y="4075528"/>
            <a:ext cx="6457860" cy="81095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l="201" t="6089" r="79198" b="6101"/>
          <a:stretch/>
        </p:blipFill>
        <p:spPr>
          <a:xfrm>
            <a:off x="541556" y="1090659"/>
            <a:ext cx="3686088" cy="171416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Probing the Sea Quarks</a:t>
            </a:r>
            <a:endParaRPr lang="en-US" sz="44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59" r="13018"/>
          <a:stretch/>
        </p:blipFill>
        <p:spPr>
          <a:xfrm>
            <a:off x="6941909" y="5863508"/>
            <a:ext cx="691512" cy="938766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38" r="11776"/>
          <a:stretch/>
        </p:blipFill>
        <p:spPr>
          <a:xfrm>
            <a:off x="2444765" y="4927830"/>
            <a:ext cx="639240" cy="905463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</p:pic>
      <p:sp>
        <p:nvSpPr>
          <p:cNvPr id="21" name="Rectangle 20"/>
          <p:cNvSpPr/>
          <p:nvPr/>
        </p:nvSpPr>
        <p:spPr>
          <a:xfrm>
            <a:off x="983425" y="1535502"/>
            <a:ext cx="370921" cy="301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326523" y="773807"/>
            <a:ext cx="4817477" cy="31393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W boson production at RHIC provides complimentary measurements to SIDIS: Data at high 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 and no dependence on fragmentation functions</a:t>
            </a:r>
            <a:endParaRPr lang="en-US" baseline="30000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V-A structure of weak interaction leads to perfect spin separation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Structure of asymmetry allows for enhancement of a given flavor based on decay kinematics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11" y="5354147"/>
            <a:ext cx="2102277" cy="1324269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1492032" y="5727421"/>
            <a:ext cx="781050" cy="400879"/>
          </a:xfrm>
          <a:prstGeom prst="rightArrow">
            <a:avLst>
              <a:gd name="adj1" fmla="val 28106"/>
              <a:gd name="adj2" fmla="val 737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955" y="5960815"/>
            <a:ext cx="1448093" cy="84145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012" y="5340534"/>
            <a:ext cx="1839306" cy="1354399"/>
          </a:xfrm>
          <a:prstGeom prst="rect">
            <a:avLst/>
          </a:prstGeom>
        </p:spPr>
      </p:pic>
      <p:sp>
        <p:nvSpPr>
          <p:cNvPr id="25" name="Right Arrow 24"/>
          <p:cNvSpPr/>
          <p:nvPr/>
        </p:nvSpPr>
        <p:spPr>
          <a:xfrm>
            <a:off x="5992742" y="5730353"/>
            <a:ext cx="781050" cy="400879"/>
          </a:xfrm>
          <a:prstGeom prst="rightArrow">
            <a:avLst>
              <a:gd name="adj1" fmla="val 28106"/>
              <a:gd name="adj2" fmla="val 737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503" y="4967700"/>
            <a:ext cx="544592" cy="8673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94804" y="5157763"/>
            <a:ext cx="1122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B050"/>
                </a:solidFill>
              </a:rPr>
              <a:t>Forward Scatter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92137" y="5169012"/>
            <a:ext cx="1122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Forward Scatter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993779" y="6114095"/>
            <a:ext cx="1122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Backward Scatter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503384" y="6094656"/>
            <a:ext cx="1122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Backward Scatter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16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25" grpId="0" animBg="1"/>
      <p:bldP spid="3" grpId="0"/>
      <p:bldP spid="19" grpId="0"/>
      <p:bldP spid="23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725" y="915044"/>
            <a:ext cx="4769533" cy="549672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STAR W Results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06" r="22099"/>
          <a:stretch/>
        </p:blipFill>
        <p:spPr>
          <a:xfrm>
            <a:off x="4457256" y="5016841"/>
            <a:ext cx="376773" cy="602307"/>
          </a:xfrm>
          <a:prstGeom prst="rect">
            <a:avLst/>
          </a:prstGeom>
          <a:ln w="25400">
            <a:solidFill>
              <a:srgbClr val="00B05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58" r="20949"/>
          <a:stretch/>
        </p:blipFill>
        <p:spPr>
          <a:xfrm>
            <a:off x="1037923" y="1801201"/>
            <a:ext cx="392428" cy="599067"/>
          </a:xfrm>
          <a:prstGeom prst="rect">
            <a:avLst/>
          </a:prstGeom>
          <a:ln w="25400">
            <a:solidFill>
              <a:srgbClr val="FF000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374285" y="2400268"/>
                <a:ext cx="542713" cy="52411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4285" y="2400268"/>
                <a:ext cx="542713" cy="52411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28600" y="3474325"/>
                <a:ext cx="571500" cy="51860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3474325"/>
                <a:ext cx="571500" cy="51860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5326840" y="1439857"/>
            <a:ext cx="38171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Asymmetries extracted from combination of 2011 and 2012 data using Profile Likelihood method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baseline="-25000" dirty="0" smtClean="0">
                <a:solidFill>
                  <a:srgbClr val="FF0000"/>
                </a:solidFill>
              </a:rPr>
              <a:t>L</a:t>
            </a:r>
            <a:r>
              <a:rPr lang="en-US" dirty="0" smtClean="0">
                <a:solidFill>
                  <a:srgbClr val="FF0000"/>
                </a:solidFill>
              </a:rPr>
              <a:t> from W</a:t>
            </a:r>
            <a:r>
              <a:rPr lang="en-US" baseline="30000" dirty="0" smtClean="0">
                <a:solidFill>
                  <a:srgbClr val="FF0000"/>
                </a:solidFill>
              </a:rPr>
              <a:t>+</a:t>
            </a:r>
            <a:r>
              <a:rPr lang="en-US" dirty="0" smtClean="0">
                <a:solidFill>
                  <a:srgbClr val="FF0000"/>
                </a:solidFill>
              </a:rPr>
              <a:t> is consistent with predictions from the 2008 DSSV polarized PDF set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A</a:t>
            </a:r>
            <a:r>
              <a:rPr lang="en-US" baseline="-25000" dirty="0" smtClean="0">
                <a:solidFill>
                  <a:srgbClr val="0000CC"/>
                </a:solidFill>
              </a:rPr>
              <a:t>L</a:t>
            </a:r>
            <a:r>
              <a:rPr lang="en-US" dirty="0" smtClean="0">
                <a:solidFill>
                  <a:srgbClr val="0000CC"/>
                </a:solidFill>
              </a:rPr>
              <a:t> from W</a:t>
            </a:r>
            <a:r>
              <a:rPr lang="en-US" baseline="30000" dirty="0" smtClean="0">
                <a:solidFill>
                  <a:srgbClr val="0000CC"/>
                </a:solidFill>
              </a:rPr>
              <a:t>-</a:t>
            </a:r>
            <a:r>
              <a:rPr lang="en-US" dirty="0" smtClean="0">
                <a:solidFill>
                  <a:srgbClr val="0000CC"/>
                </a:solidFill>
              </a:rPr>
              <a:t> is systematically higher than DSSV predictions at negative lepton </a:t>
            </a:r>
            <a:r>
              <a:rPr lang="el-GR" dirty="0" smtClean="0">
                <a:solidFill>
                  <a:srgbClr val="0000CC"/>
                </a:solidFill>
              </a:rPr>
              <a:t>η</a:t>
            </a:r>
            <a:endParaRPr lang="en-US" dirty="0">
              <a:solidFill>
                <a:srgbClr val="0000CC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/>
                </a:solidFill>
              </a:rPr>
              <a:t>This region has enhanced sensitivity to ∆u̅ contribution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67224" y="802267"/>
            <a:ext cx="3381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Phys. Rev. Lett. 113, 72301 (2014)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79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PHENIX W Results</a:t>
            </a:r>
            <a:endParaRPr lang="en-US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" y="1633905"/>
            <a:ext cx="5072327" cy="39807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86077" y="1000664"/>
            <a:ext cx="35579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PHENIX presents asymmetries from W &amp; Z bosons decaying into e</a:t>
            </a:r>
            <a:r>
              <a:rPr lang="en-US" baseline="30000" dirty="0" smtClean="0">
                <a:solidFill>
                  <a:srgbClr val="0000CC"/>
                </a:solidFill>
              </a:rPr>
              <a:t>+</a:t>
            </a:r>
            <a:r>
              <a:rPr lang="en-US" dirty="0" smtClean="0">
                <a:solidFill>
                  <a:srgbClr val="0000CC"/>
                </a:solidFill>
              </a:rPr>
              <a:t> and e</a:t>
            </a:r>
            <a:r>
              <a:rPr lang="en-US" baseline="30000" dirty="0" smtClean="0">
                <a:solidFill>
                  <a:srgbClr val="0000CC"/>
                </a:solidFill>
              </a:rPr>
              <a:t>-</a:t>
            </a:r>
            <a:r>
              <a:rPr lang="en-US" dirty="0" smtClean="0">
                <a:solidFill>
                  <a:srgbClr val="0000CC"/>
                </a:solidFill>
              </a:rPr>
              <a:t> at mid-rapidity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R</a:t>
            </a:r>
            <a:r>
              <a:rPr lang="en-US" dirty="0" smtClean="0">
                <a:solidFill>
                  <a:srgbClr val="FF0000"/>
                </a:solidFill>
              </a:rPr>
              <a:t>esults from 2011 (500 GeV), 2012 (510 GeV), and 2013 (510 GeV) are being finalized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6077" y="3203061"/>
            <a:ext cx="355792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/>
                </a:solidFill>
              </a:rPr>
              <a:t>At forward rapidity, W to </a:t>
            </a:r>
            <a:r>
              <a:rPr lang="en-US" dirty="0" err="1" smtClean="0">
                <a:solidFill>
                  <a:schemeClr val="accent6"/>
                </a:solidFill>
              </a:rPr>
              <a:t>muon</a:t>
            </a:r>
            <a:r>
              <a:rPr lang="en-US" dirty="0" smtClean="0">
                <a:solidFill>
                  <a:schemeClr val="accent6"/>
                </a:solidFill>
              </a:rPr>
              <a:t> decay channel is utilized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Preliminary results from 2013 have been presented and work continues on reducing systematic uncertainties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Forward measurements especially difficult as W cross section drops sharply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429" y="1337095"/>
            <a:ext cx="4580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arXiv:1504.07451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9" y="907020"/>
            <a:ext cx="5551518" cy="556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31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Impact on Global Analyses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834691"/>
            <a:ext cx="5721740" cy="26782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1363"/>
            <a:ext cx="6016609" cy="2813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16609" y="1325573"/>
            <a:ext cx="312739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STAR W A</a:t>
            </a:r>
            <a:r>
              <a:rPr lang="en-US" baseline="-25000" dirty="0" smtClean="0">
                <a:solidFill>
                  <a:srgbClr val="008000"/>
                </a:solidFill>
              </a:rPr>
              <a:t>L</a:t>
            </a:r>
            <a:r>
              <a:rPr lang="en-US" dirty="0" smtClean="0">
                <a:solidFill>
                  <a:srgbClr val="008000"/>
                </a:solidFill>
              </a:rPr>
              <a:t> data from 2011 + 2012 included in preliminary DSSV analysis (DSSV++) and recent NNPDF analysis (NNPDFpol1.1)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STAR W data shifts best fit values for first moments of ∆u̅(x,Q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) and ∆d̅(x,Q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) for     x &gt; 0.05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∆u̅ best fit value changes sign between DSSV+ and new DSSV++ and the node which existed in DSSV08 is absent in NNPDFpol1.1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1208972" y="3027175"/>
            <a:ext cx="589143" cy="159559"/>
          </a:xfrm>
          <a:prstGeom prst="rightArrow">
            <a:avLst>
              <a:gd name="adj1" fmla="val 42308"/>
              <a:gd name="adj2" fmla="val 8076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0800000">
            <a:off x="4195119" y="3027175"/>
            <a:ext cx="376881" cy="185350"/>
          </a:xfrm>
          <a:prstGeom prst="rightArrow">
            <a:avLst>
              <a:gd name="adj1" fmla="val 50000"/>
              <a:gd name="adj2" fmla="val 6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5383" y="778883"/>
            <a:ext cx="4097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arXiv:1304.0079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07041" y="6426687"/>
            <a:ext cx="3295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Nucl</a:t>
            </a:r>
            <a:r>
              <a:rPr lang="en-US" dirty="0" smtClean="0"/>
              <a:t>. Phys. B 887, 276 (2014)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62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441" y="1043794"/>
            <a:ext cx="5175104" cy="54691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/>
              <a:t>eRHIC</a:t>
            </a:r>
            <a:r>
              <a:rPr lang="en-US" sz="4400" dirty="0" smtClean="0"/>
              <a:t>: Polarized </a:t>
            </a:r>
            <a:r>
              <a:rPr lang="en-US" sz="4400" dirty="0"/>
              <a:t>e</a:t>
            </a:r>
            <a:r>
              <a:rPr lang="en-US" sz="4400" dirty="0" smtClean="0"/>
              <a:t>p Collider</a:t>
            </a:r>
            <a:endParaRPr lang="en-US" sz="4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71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941686"/>
              </p:ext>
            </p:extLst>
          </p:nvPr>
        </p:nvGraphicFramePr>
        <p:xfrm>
          <a:off x="629727" y="778620"/>
          <a:ext cx="7530861" cy="5434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/>
              <a:t>eRHIC</a:t>
            </a:r>
            <a:r>
              <a:rPr lang="en-US" sz="4400" dirty="0" smtClean="0"/>
              <a:t>: Polarized </a:t>
            </a:r>
            <a:r>
              <a:rPr lang="en-US" sz="4400" dirty="0"/>
              <a:t>e</a:t>
            </a:r>
            <a:r>
              <a:rPr lang="en-US" sz="4400" dirty="0" smtClean="0"/>
              <a:t>p Collider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91438" y="1783080"/>
            <a:ext cx="2578610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Colliders: Large kinematic coverage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 flipH="1">
            <a:off x="6269734" y="1021080"/>
            <a:ext cx="2578610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DIS: Kinematic precision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 flipH="1">
            <a:off x="6434326" y="5920186"/>
            <a:ext cx="2578610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Polarization: </a:t>
            </a:r>
            <a:r>
              <a:rPr lang="en-US" sz="2400" dirty="0"/>
              <a:t>S</a:t>
            </a:r>
            <a:r>
              <a:rPr lang="en-US" sz="2400" dirty="0" smtClean="0"/>
              <a:t>pin observables</a:t>
            </a:r>
            <a:endParaRPr lang="en-US" sz="24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670048" y="2614077"/>
            <a:ext cx="829897" cy="73609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5186855" y="1852077"/>
            <a:ext cx="1082879" cy="149809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4398579" y="4745421"/>
            <a:ext cx="2035747" cy="117476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482772" y="3027551"/>
            <a:ext cx="3791230" cy="120032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7200" dirty="0" err="1" smtClean="0">
                <a:solidFill>
                  <a:srgbClr val="FF0000"/>
                </a:solidFill>
              </a:rPr>
              <a:t>eRHIC</a:t>
            </a:r>
            <a:r>
              <a:rPr lang="en-US" sz="7200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44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prstClr val="black"/>
                </a:solidFill>
              </a:rPr>
              <a:t>Outline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137728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RHIC Measurements</a:t>
            </a:r>
            <a:endParaRPr lang="en-US" sz="2400" dirty="0">
              <a:solidFill>
                <a:srgbClr val="FF000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Intrinsic Gluon Spin (∆G) Theory and Results: Jets and </a:t>
            </a:r>
            <a:r>
              <a:rPr lang="el-GR" sz="2400" dirty="0" smtClean="0">
                <a:solidFill>
                  <a:srgbClr val="0070C0"/>
                </a:solidFill>
              </a:rPr>
              <a:t>π</a:t>
            </a:r>
            <a:r>
              <a:rPr lang="en-US" sz="2400" baseline="30000" dirty="0" smtClean="0">
                <a:solidFill>
                  <a:srgbClr val="0070C0"/>
                </a:solidFill>
              </a:rPr>
              <a:t>0</a:t>
            </a:r>
            <a:r>
              <a:rPr lang="en-US" sz="2400" dirty="0" smtClean="0">
                <a:solidFill>
                  <a:srgbClr val="0070C0"/>
                </a:solidFill>
              </a:rPr>
              <a:t>s</a:t>
            </a:r>
            <a:endParaRPr lang="en-US" sz="2400" dirty="0">
              <a:solidFill>
                <a:srgbClr val="0070C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Flavor Separated Quark Helicities (∆</a:t>
            </a:r>
            <a:r>
              <a:rPr lang="el-GR" sz="2400" dirty="0" smtClean="0">
                <a:solidFill>
                  <a:srgbClr val="0070C0"/>
                </a:solidFill>
              </a:rPr>
              <a:t>Σ</a:t>
            </a:r>
            <a:r>
              <a:rPr lang="en-US" sz="2400" dirty="0" smtClean="0">
                <a:solidFill>
                  <a:srgbClr val="0070C0"/>
                </a:solidFill>
              </a:rPr>
              <a:t>): W Bosons</a:t>
            </a:r>
            <a:endParaRPr lang="en-US" sz="2400" dirty="0">
              <a:solidFill>
                <a:srgbClr val="0070C0"/>
              </a:solidFill>
            </a:endParaRPr>
          </a:p>
          <a:p>
            <a:pPr lvl="1"/>
            <a:endParaRPr lang="en-US" sz="2400" dirty="0">
              <a:solidFill>
                <a:prstClr val="black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Future </a:t>
            </a:r>
            <a:r>
              <a:rPr lang="en-US" sz="2400" dirty="0" err="1" smtClean="0">
                <a:solidFill>
                  <a:srgbClr val="FF0000"/>
                </a:solidFill>
              </a:rPr>
              <a:t>eRHIC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endParaRPr lang="en-US" sz="2400" dirty="0">
              <a:solidFill>
                <a:srgbClr val="FF000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Motivation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∆G in DIS: Q</a:t>
            </a:r>
            <a:r>
              <a:rPr lang="en-US" sz="2400" baseline="30000" dirty="0" smtClean="0">
                <a:solidFill>
                  <a:srgbClr val="0070C0"/>
                </a:solidFill>
              </a:rPr>
              <a:t>2</a:t>
            </a:r>
            <a:r>
              <a:rPr lang="en-US" sz="2400" dirty="0" smtClean="0">
                <a:solidFill>
                  <a:srgbClr val="0070C0"/>
                </a:solidFill>
              </a:rPr>
              <a:t> Evolution of g</a:t>
            </a:r>
            <a:r>
              <a:rPr lang="en-US" sz="2400" baseline="-25000" dirty="0" smtClean="0">
                <a:solidFill>
                  <a:srgbClr val="0070C0"/>
                </a:solidFill>
              </a:rPr>
              <a:t>1</a:t>
            </a:r>
            <a:r>
              <a:rPr lang="en-US" sz="2400" dirty="0" smtClean="0">
                <a:solidFill>
                  <a:srgbClr val="0070C0"/>
                </a:solidFill>
              </a:rPr>
              <a:t>(x,Q</a:t>
            </a:r>
            <a:r>
              <a:rPr lang="en-US" sz="2400" baseline="30000" dirty="0" smtClean="0">
                <a:solidFill>
                  <a:srgbClr val="0070C0"/>
                </a:solidFill>
              </a:rPr>
              <a:t>2</a:t>
            </a:r>
            <a:r>
              <a:rPr lang="en-US" sz="2400" dirty="0" smtClean="0">
                <a:solidFill>
                  <a:srgbClr val="0070C0"/>
                </a:solidFill>
              </a:rPr>
              <a:t>)</a:t>
            </a:r>
            <a:endParaRPr lang="en-US" sz="2400" dirty="0">
              <a:solidFill>
                <a:srgbClr val="0070C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Charged Current Interactions as a Probe of Quark Helicities</a:t>
            </a:r>
          </a:p>
          <a:p>
            <a:pPr lvl="1">
              <a:buFont typeface="Arial" pitchFamily="34" charset="0"/>
              <a:buChar char="•"/>
            </a:pPr>
            <a:endParaRPr lang="en-US" sz="2400" dirty="0">
              <a:solidFill>
                <a:srgbClr val="0070C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Summary</a:t>
            </a:r>
            <a:endParaRPr lang="en-US" sz="2400" dirty="0">
              <a:solidFill>
                <a:srgbClr val="FF0000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  <a:p>
            <a:pPr lvl="1">
              <a:buFont typeface="Arial" pitchFamily="34" charset="0"/>
              <a:buChar char="•"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38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76197" y="1123055"/>
            <a:ext cx="3895595" cy="5099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4093"/>
            <a:ext cx="4964762" cy="56790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/>
              <a:t>eRHIC</a:t>
            </a:r>
            <a:r>
              <a:rPr lang="en-US" sz="4400" dirty="0" smtClean="0"/>
              <a:t>: Accessing ∆G</a:t>
            </a:r>
            <a:endParaRPr 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4964762" y="1747895"/>
            <a:ext cx="41792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Several observables are sensitive to ∆G in DIS but golden measurement at an </a:t>
            </a:r>
            <a:r>
              <a:rPr lang="en-US" dirty="0" err="1" smtClean="0">
                <a:solidFill>
                  <a:srgbClr val="008000"/>
                </a:solidFill>
              </a:rPr>
              <a:t>eRHIC</a:t>
            </a:r>
            <a:r>
              <a:rPr lang="en-US" dirty="0" smtClean="0">
                <a:solidFill>
                  <a:srgbClr val="008000"/>
                </a:solidFill>
              </a:rPr>
              <a:t> would be scaling violation of g</a:t>
            </a:r>
            <a:r>
              <a:rPr lang="en-US" baseline="-25000" dirty="0" smtClean="0">
                <a:solidFill>
                  <a:srgbClr val="008000"/>
                </a:solidFill>
              </a:rPr>
              <a:t>1</a:t>
            </a:r>
            <a:r>
              <a:rPr lang="en-US" dirty="0" smtClean="0">
                <a:solidFill>
                  <a:srgbClr val="008000"/>
                </a:solidFill>
              </a:rPr>
              <a:t>(x,Q</a:t>
            </a:r>
            <a:r>
              <a:rPr lang="en-US" baseline="30000" dirty="0" smtClean="0">
                <a:solidFill>
                  <a:srgbClr val="008000"/>
                </a:solidFill>
              </a:rPr>
              <a:t>2</a:t>
            </a:r>
            <a:r>
              <a:rPr lang="en-US" dirty="0" smtClean="0">
                <a:solidFill>
                  <a:srgbClr val="00800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Current DIS constraints on ∆G hampered by limited x &amp; Q</a:t>
            </a:r>
            <a:r>
              <a:rPr lang="en-US" baseline="30000" dirty="0" smtClean="0">
                <a:solidFill>
                  <a:srgbClr val="0070C0"/>
                </a:solidFill>
              </a:rPr>
              <a:t>2</a:t>
            </a:r>
            <a:r>
              <a:rPr lang="en-US" dirty="0" smtClean="0">
                <a:solidFill>
                  <a:srgbClr val="0070C0"/>
                </a:solidFill>
              </a:rPr>
              <a:t> coverage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63772" y="4015740"/>
            <a:ext cx="4180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FF0000"/>
                </a:solidFill>
              </a:rPr>
              <a:t>eRHIC</a:t>
            </a:r>
            <a:r>
              <a:rPr lang="en-US" dirty="0" smtClean="0">
                <a:solidFill>
                  <a:srgbClr val="FF0000"/>
                </a:solidFill>
              </a:rPr>
              <a:t> would greatly expand kinematic reach and precision of g</a:t>
            </a:r>
            <a:r>
              <a:rPr lang="en-US" baseline="-25000" dirty="0" smtClean="0">
                <a:solidFill>
                  <a:srgbClr val="FF0000"/>
                </a:solidFill>
              </a:rPr>
              <a:t>1</a:t>
            </a:r>
            <a:r>
              <a:rPr lang="en-US" dirty="0" smtClean="0">
                <a:solidFill>
                  <a:srgbClr val="FF0000"/>
                </a:solidFill>
              </a:rPr>
              <a:t>(x,Q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) measurements!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55" y="953048"/>
            <a:ext cx="4519380" cy="580127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8" name="Rectangle 17"/>
          <p:cNvSpPr/>
          <p:nvPr/>
        </p:nvSpPr>
        <p:spPr>
          <a:xfrm>
            <a:off x="842630" y="1123055"/>
            <a:ext cx="3885319" cy="5027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832354" y="4701396"/>
            <a:ext cx="2542980" cy="1521435"/>
          </a:xfrm>
          <a:prstGeom prst="triangle">
            <a:avLst>
              <a:gd name="adj" fmla="val 0"/>
            </a:avLst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>
          <a:xfrm flipH="1">
            <a:off x="1897811" y="4953406"/>
            <a:ext cx="1264767" cy="779905"/>
          </a:xfrm>
          <a:prstGeom prst="straightConnector1">
            <a:avLst/>
          </a:prstGeom>
          <a:ln w="25400">
            <a:solidFill>
              <a:srgbClr val="008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162578" y="4768740"/>
            <a:ext cx="1379220" cy="369332"/>
          </a:xfrm>
          <a:prstGeom prst="rect">
            <a:avLst/>
          </a:prstGeom>
          <a:noFill/>
          <a:ln w="25400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Current Data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192" y="983416"/>
            <a:ext cx="2639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arXiv:1206.6014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12" grpId="0"/>
      <p:bldP spid="18" grpId="0" animBg="1"/>
      <p:bldP spid="18" grpId="1" animBg="1"/>
      <p:bldP spid="7" grpId="0" animBg="1"/>
      <p:bldP spid="9" grpId="0" animBg="1"/>
      <p:bldP spid="9" grpId="1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66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/>
              <a:t>eRHIC</a:t>
            </a:r>
            <a:r>
              <a:rPr lang="en-US" sz="4400" dirty="0" smtClean="0"/>
              <a:t>: Impact on ∆G</a:t>
            </a:r>
            <a:endParaRPr lang="en-US" sz="4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78" y="903941"/>
            <a:ext cx="4120995" cy="41774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1970" y="5170055"/>
            <a:ext cx="4263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008000"/>
                </a:solidFill>
              </a:rPr>
              <a:t>eRHIC</a:t>
            </a:r>
            <a:r>
              <a:rPr lang="en-US" dirty="0" smtClean="0">
                <a:solidFill>
                  <a:srgbClr val="008000"/>
                </a:solidFill>
              </a:rPr>
              <a:t> will have the ability to vastly reduce the uncertainty on ∆G, especially at low x where constraints from data are virtually non-existent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t="11365" r="8513"/>
          <a:stretch/>
        </p:blipFill>
        <p:spPr>
          <a:xfrm>
            <a:off x="4889534" y="869437"/>
            <a:ext cx="3714417" cy="35839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89534" y="4535386"/>
            <a:ext cx="40826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The excellent statistical precision achievable with an </a:t>
            </a:r>
            <a:r>
              <a:rPr lang="en-US" dirty="0" err="1" smtClean="0">
                <a:solidFill>
                  <a:srgbClr val="FF0000"/>
                </a:solidFill>
              </a:rPr>
              <a:t>eRHIC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means control of systematics will be critical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Above plot shows how the constraint on ∆G is affected by systematic uncertainty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6213" y="3778384"/>
            <a:ext cx="2087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arXiv:1212.1701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27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unning-deltag-band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3" r="11670" b="2854"/>
          <a:stretch/>
        </p:blipFill>
        <p:spPr>
          <a:xfrm>
            <a:off x="163839" y="835217"/>
            <a:ext cx="2894782" cy="2792958"/>
          </a:xfrm>
          <a:prstGeom prst="rect">
            <a:avLst/>
          </a:prstGeom>
        </p:spPr>
      </p:pic>
      <p:pic>
        <p:nvPicPr>
          <p:cNvPr id="7" name="Picture 6" descr="running-deltas-band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2" r="12511" b="3065"/>
          <a:stretch/>
        </p:blipFill>
        <p:spPr>
          <a:xfrm>
            <a:off x="3150453" y="866969"/>
            <a:ext cx="2867220" cy="2744783"/>
          </a:xfrm>
          <a:prstGeom prst="rect">
            <a:avLst/>
          </a:prstGeom>
        </p:spPr>
      </p:pic>
      <p:pic>
        <p:nvPicPr>
          <p:cNvPr id="8" name="Picture 7" descr="running-deltal-band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2" r="12091" b="2855"/>
          <a:stretch/>
        </p:blipFill>
        <p:spPr>
          <a:xfrm>
            <a:off x="6177290" y="855330"/>
            <a:ext cx="2880985" cy="276542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47043" y="3660967"/>
            <a:ext cx="1090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Gluon </a:t>
            </a:r>
            <a:endParaRPr 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994151" y="3665200"/>
            <a:ext cx="14268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Quarks </a:t>
            </a:r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6390238" y="3531856"/>
            <a:ext cx="27176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orbital angular</a:t>
            </a:r>
          </a:p>
          <a:p>
            <a:pPr algn="ctr"/>
            <a:r>
              <a:rPr lang="en-US" sz="2800" dirty="0" smtClean="0"/>
              <a:t>momentum </a:t>
            </a:r>
            <a:endParaRPr 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246357" y="3650386"/>
            <a:ext cx="1208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1/2    - </a:t>
            </a:r>
            <a:endParaRPr 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3111500" y="3618637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</a:t>
            </a:r>
            <a:endParaRPr 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5698067" y="3654622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=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-466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/>
              <a:t>eRHIC</a:t>
            </a:r>
            <a:r>
              <a:rPr lang="en-US" sz="4400" dirty="0" smtClean="0"/>
              <a:t>: Solving the Spin Puzzle</a:t>
            </a:r>
            <a:endParaRPr lang="en-US" sz="4400" dirty="0"/>
          </a:p>
        </p:txBody>
      </p:sp>
      <p:sp>
        <p:nvSpPr>
          <p:cNvPr id="25" name="TextBox 24"/>
          <p:cNvSpPr txBox="1"/>
          <p:nvPr/>
        </p:nvSpPr>
        <p:spPr>
          <a:xfrm>
            <a:off x="212372" y="4216979"/>
            <a:ext cx="3002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Above plot shows the running integral of ∆g(x,Q</a:t>
            </a:r>
            <a:r>
              <a:rPr lang="en-US" baseline="30000" dirty="0" smtClean="0">
                <a:solidFill>
                  <a:srgbClr val="0000CC"/>
                </a:solidFill>
              </a:rPr>
              <a:t>2</a:t>
            </a:r>
            <a:r>
              <a:rPr lang="en-US" dirty="0" smtClean="0">
                <a:solidFill>
                  <a:srgbClr val="0000CC"/>
                </a:solidFill>
              </a:rPr>
              <a:t>) from </a:t>
            </a:r>
            <a:r>
              <a:rPr lang="en-US" dirty="0" err="1" smtClean="0">
                <a:solidFill>
                  <a:srgbClr val="0000CC"/>
                </a:solidFill>
              </a:rPr>
              <a:t>x</a:t>
            </a:r>
            <a:r>
              <a:rPr lang="en-US" baseline="-25000" dirty="0" err="1" smtClean="0">
                <a:solidFill>
                  <a:srgbClr val="0000CC"/>
                </a:solidFill>
              </a:rPr>
              <a:t>min</a:t>
            </a:r>
            <a:r>
              <a:rPr lang="en-US" dirty="0" smtClean="0">
                <a:solidFill>
                  <a:srgbClr val="0000CC"/>
                </a:solidFill>
              </a:rPr>
              <a:t> to 1 as a function of </a:t>
            </a:r>
            <a:r>
              <a:rPr lang="en-US" dirty="0" err="1" smtClean="0">
                <a:solidFill>
                  <a:srgbClr val="0000CC"/>
                </a:solidFill>
              </a:rPr>
              <a:t>x</a:t>
            </a:r>
            <a:r>
              <a:rPr lang="en-US" baseline="-25000" dirty="0" err="1" smtClean="0">
                <a:solidFill>
                  <a:srgbClr val="0000CC"/>
                </a:solidFill>
              </a:rPr>
              <a:t>min</a:t>
            </a:r>
            <a:r>
              <a:rPr lang="en-US" baseline="-25000" dirty="0" smtClean="0">
                <a:solidFill>
                  <a:srgbClr val="0000CC"/>
                </a:solidFill>
              </a:rPr>
              <a:t> </a:t>
            </a:r>
            <a:endParaRPr lang="en-US" dirty="0" smtClean="0">
              <a:solidFill>
                <a:srgbClr val="0000CC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/>
                </a:solidFill>
              </a:rPr>
              <a:t>Large reduction in uncertainty on ∆G from </a:t>
            </a:r>
            <a:r>
              <a:rPr lang="en-US" dirty="0" err="1" smtClean="0">
                <a:solidFill>
                  <a:schemeClr val="accent6"/>
                </a:solidFill>
              </a:rPr>
              <a:t>eRHIC</a:t>
            </a:r>
            <a:r>
              <a:rPr lang="en-US" dirty="0" smtClean="0">
                <a:solidFill>
                  <a:schemeClr val="accent6"/>
                </a:solidFill>
              </a:rPr>
              <a:t> can be seen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10997" y="4203740"/>
            <a:ext cx="25865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008000"/>
                </a:solidFill>
              </a:rPr>
              <a:t>eRHIC</a:t>
            </a:r>
            <a:r>
              <a:rPr lang="en-US" dirty="0" smtClean="0">
                <a:solidFill>
                  <a:srgbClr val="008000"/>
                </a:solidFill>
              </a:rPr>
              <a:t> will also reduce the uncertainty on the quark contribution to the proton spin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No assumptions about hyperon beta decay in </a:t>
            </a:r>
            <a:r>
              <a:rPr lang="en-US" dirty="0" err="1" smtClean="0">
                <a:solidFill>
                  <a:srgbClr val="FF0000"/>
                </a:solidFill>
              </a:rPr>
              <a:t>eRHIC</a:t>
            </a:r>
            <a:r>
              <a:rPr lang="en-US" dirty="0" smtClean="0">
                <a:solidFill>
                  <a:srgbClr val="FF0000"/>
                </a:solidFill>
              </a:rPr>
              <a:t> uncertainty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21020" y="4522902"/>
            <a:ext cx="28229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Constraints on gluon and quark contributions will provide independent check of orbital angular momentum component of proton spin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6771" y="1841707"/>
            <a:ext cx="1774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arXiv:1409.1633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95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2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78" y="776260"/>
            <a:ext cx="4180011" cy="50721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-5344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/>
              <a:t>eRHIC</a:t>
            </a:r>
            <a:r>
              <a:rPr lang="en-US" sz="4400" dirty="0" smtClean="0"/>
              <a:t>: Probing the Sea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674" y="776261"/>
            <a:ext cx="4781476" cy="33118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4915" y="4029932"/>
            <a:ext cx="486771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DIS largely 1-photon exchange, but can also proceed via charged current (CC) interaction mediated by W boson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CC interactions in polarized DIS give access to quark / antiquark helicity distributions as well as unique structure functions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Because W is virtual, can access lower values of 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 to overlap with and provide cross check to SIDIS measurements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6432" y="5702064"/>
            <a:ext cx="2518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arXiv:1409.1633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72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-1" b="54507"/>
          <a:stretch/>
        </p:blipFill>
        <p:spPr>
          <a:xfrm>
            <a:off x="333159" y="1077913"/>
            <a:ext cx="5306665" cy="23197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89777"/>
          <a:stretch/>
        </p:blipFill>
        <p:spPr>
          <a:xfrm>
            <a:off x="333158" y="3476816"/>
            <a:ext cx="5306665" cy="5117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3333"/>
            <a:ext cx="5981727" cy="56386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-5352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/>
              <a:t>eRHIC</a:t>
            </a:r>
            <a:r>
              <a:rPr lang="en-US" sz="4400" dirty="0" smtClean="0"/>
              <a:t>: Quark / Anti-Quark Constraints 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2307479" y="2344300"/>
            <a:ext cx="447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∆d̅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86792" y="2344300"/>
            <a:ext cx="519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∆u̅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9069" y="5108009"/>
            <a:ext cx="466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∆d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86792" y="5108009"/>
            <a:ext cx="497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∆u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891842" y="1811547"/>
            <a:ext cx="32521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srgbClr val="0000CC"/>
                </a:solidFill>
              </a:rPr>
              <a:t>eRHIC</a:t>
            </a:r>
            <a:r>
              <a:rPr lang="en-US" dirty="0" smtClean="0">
                <a:solidFill>
                  <a:srgbClr val="0000CC"/>
                </a:solidFill>
              </a:rPr>
              <a:t> with 5 GeV electrons colliding with 100 and 250 GeV protons greatly reduce uncertainty on u and d anti-quark helicity distributions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91842" y="4063042"/>
            <a:ext cx="32521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See significant reduction in uncertainty on first moment of quark/anti-quark helicity distributions for x &gt; 0.05 from 20 x 250 GeV electron on proton collisions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2929" y="1498052"/>
            <a:ext cx="2043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arXiv:1212.1701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64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5352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Summary 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306846" y="1166013"/>
            <a:ext cx="8837154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6"/>
                </a:solidFill>
              </a:rPr>
              <a:t>Polarized </a:t>
            </a:r>
            <a:r>
              <a:rPr lang="en-US" sz="2400" dirty="0" err="1" smtClean="0">
                <a:solidFill>
                  <a:schemeClr val="accent6"/>
                </a:solidFill>
              </a:rPr>
              <a:t>p+p</a:t>
            </a:r>
            <a:r>
              <a:rPr lang="en-US" sz="2400" dirty="0" smtClean="0">
                <a:solidFill>
                  <a:schemeClr val="accent6"/>
                </a:solidFill>
              </a:rPr>
              <a:t> data from RHIC gives access to gluon interactions at leading order and has placed strong constraints on ∆G for x &gt; 0.05</a:t>
            </a:r>
            <a:r>
              <a:rPr lang="en-US" sz="24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00CC"/>
                </a:solidFill>
              </a:rPr>
              <a:t>Real W production at RHIC provides a unique probe of the flavor separated light quark and anti-quark distributions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8000"/>
                </a:solidFill>
              </a:rPr>
              <a:t>Many other observables investigated at RHIC including di-jets/di-hadrons, charged </a:t>
            </a:r>
            <a:r>
              <a:rPr lang="en-US" sz="2400" dirty="0" err="1" smtClean="0">
                <a:solidFill>
                  <a:srgbClr val="008000"/>
                </a:solidFill>
              </a:rPr>
              <a:t>pions</a:t>
            </a:r>
            <a:r>
              <a:rPr lang="en-US" sz="2400" dirty="0" smtClean="0">
                <a:solidFill>
                  <a:srgbClr val="008000"/>
                </a:solidFill>
              </a:rPr>
              <a:t>, </a:t>
            </a:r>
            <a:r>
              <a:rPr lang="en-US" sz="2400" dirty="0" err="1" smtClean="0">
                <a:solidFill>
                  <a:srgbClr val="008000"/>
                </a:solidFill>
              </a:rPr>
              <a:t>etc</a:t>
            </a:r>
            <a:r>
              <a:rPr lang="en-US" sz="2400" dirty="0" smtClean="0">
                <a:solidFill>
                  <a:srgbClr val="008000"/>
                </a:solidFill>
              </a:rPr>
              <a:t>, which give consistent picture while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A future </a:t>
            </a:r>
            <a:r>
              <a:rPr lang="en-US" sz="2400" dirty="0" err="1" smtClean="0">
                <a:solidFill>
                  <a:srgbClr val="FF0000"/>
                </a:solidFill>
              </a:rPr>
              <a:t>eRHIC</a:t>
            </a:r>
            <a:r>
              <a:rPr lang="en-US" sz="2400" dirty="0" smtClean="0">
                <a:solidFill>
                  <a:srgbClr val="FF0000"/>
                </a:solidFill>
              </a:rPr>
              <a:t>, would be the ultimate laboratory for detailed studies of QCD and would provide the most stringent constraints on the intrinsic quark, anti-quark, and gluon spin contributions to the spin of the proton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58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88255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</a:rPr>
              <a:t>Backup Slides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04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Jet Reconstruction</a:t>
            </a:r>
            <a:endParaRPr lang="en-US" sz="4400" dirty="0"/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152400" y="1431925"/>
            <a:ext cx="4290747" cy="4892675"/>
            <a:chOff x="224" y="960"/>
            <a:chExt cx="2624" cy="3082"/>
          </a:xfrm>
        </p:grpSpPr>
        <p:sp>
          <p:nvSpPr>
            <p:cNvPr id="8" name="AutoShape 4"/>
            <p:cNvSpPr>
              <a:spLocks/>
            </p:cNvSpPr>
            <p:nvPr/>
          </p:nvSpPr>
          <p:spPr bwMode="auto">
            <a:xfrm rot="10800000" flipH="1">
              <a:off x="489" y="1056"/>
              <a:ext cx="206" cy="487"/>
            </a:xfrm>
            <a:prstGeom prst="leftBrace">
              <a:avLst>
                <a:gd name="adj1" fmla="val 19701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 rot="16200000" flipH="1">
              <a:off x="29" y="1177"/>
              <a:ext cx="6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rgbClr val="0070C0"/>
                  </a:solidFill>
                  <a:latin typeface="Times New Roman" pitchFamily="18" charset="0"/>
                </a:rPr>
                <a:t>Detector</a:t>
              </a:r>
            </a:p>
          </p:txBody>
        </p:sp>
        <p:sp>
          <p:nvSpPr>
            <p:cNvPr id="10" name="AutoShape 6"/>
            <p:cNvSpPr>
              <a:spLocks/>
            </p:cNvSpPr>
            <p:nvPr/>
          </p:nvSpPr>
          <p:spPr bwMode="auto">
            <a:xfrm flipH="1">
              <a:off x="2304" y="1056"/>
              <a:ext cx="206" cy="487"/>
            </a:xfrm>
            <a:prstGeom prst="leftBrace">
              <a:avLst>
                <a:gd name="adj1" fmla="val 19701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 rot="-5400000">
              <a:off x="2358" y="1164"/>
              <a:ext cx="6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GEANT</a:t>
              </a:r>
            </a:p>
          </p:txBody>
        </p:sp>
        <p:sp>
          <p:nvSpPr>
            <p:cNvPr id="12" name="AutoShape 8"/>
            <p:cNvSpPr>
              <a:spLocks/>
            </p:cNvSpPr>
            <p:nvPr/>
          </p:nvSpPr>
          <p:spPr bwMode="auto">
            <a:xfrm flipH="1">
              <a:off x="2256" y="1584"/>
              <a:ext cx="302" cy="1882"/>
            </a:xfrm>
            <a:prstGeom prst="leftBrace">
              <a:avLst>
                <a:gd name="adj1" fmla="val 3708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 rot="16200000">
              <a:off x="2395" y="2373"/>
              <a:ext cx="6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Times New Roman" pitchFamily="18" charset="0"/>
                </a:rPr>
                <a:t>PYTHIA</a:t>
              </a:r>
            </a:p>
          </p:txBody>
        </p: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528" y="3502"/>
              <a:ext cx="854" cy="159"/>
              <a:chOff x="1348" y="2330"/>
              <a:chExt cx="717" cy="159"/>
            </a:xfrm>
          </p:grpSpPr>
          <p:sp>
            <p:nvSpPr>
              <p:cNvPr id="23" name="Line 13"/>
              <p:cNvSpPr>
                <a:spLocks noChangeShapeType="1"/>
              </p:cNvSpPr>
              <p:nvPr/>
            </p:nvSpPr>
            <p:spPr bwMode="auto">
              <a:xfrm>
                <a:off x="1433" y="2411"/>
                <a:ext cx="632" cy="1"/>
              </a:xfrm>
              <a:prstGeom prst="line">
                <a:avLst/>
              </a:prstGeom>
              <a:noFill/>
              <a:ln w="76200">
                <a:solidFill>
                  <a:srgbClr val="000066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Oval 14"/>
              <p:cNvSpPr>
                <a:spLocks noChangeArrowheads="1"/>
              </p:cNvSpPr>
              <p:nvPr/>
            </p:nvSpPr>
            <p:spPr bwMode="auto">
              <a:xfrm>
                <a:off x="1348" y="2330"/>
                <a:ext cx="179" cy="159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C0000"/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1500" y="2857"/>
              <a:ext cx="170" cy="711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AutoShape 19"/>
            <p:cNvSpPr>
              <a:spLocks noChangeArrowheads="1"/>
            </p:cNvSpPr>
            <p:nvPr/>
          </p:nvSpPr>
          <p:spPr bwMode="auto">
            <a:xfrm>
              <a:off x="1442" y="3426"/>
              <a:ext cx="478" cy="245"/>
            </a:xfrm>
            <a:prstGeom prst="irregularSeal1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7" name="Picture 20" descr="jet_schematic_seed"/>
            <p:cNvPicPr>
              <a:picLocks noChangeAspect="1" noChangeArrowheads="1"/>
            </p:cNvPicPr>
            <p:nvPr/>
          </p:nvPicPr>
          <p:blipFill>
            <a:blip r:embed="rId4" cstate="print"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756" y="960"/>
              <a:ext cx="1464" cy="1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614" y="3615"/>
              <a:ext cx="56" cy="42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19" name="Object 22"/>
            <p:cNvGraphicFramePr>
              <a:graphicFrameLocks noChangeAspect="1"/>
            </p:cNvGraphicFramePr>
            <p:nvPr/>
          </p:nvGraphicFramePr>
          <p:xfrm>
            <a:off x="628" y="2126"/>
            <a:ext cx="668" cy="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06" name="Equation" r:id="rId5" imgW="533160" imgH="406080" progId="Equation.3">
                    <p:embed/>
                  </p:oleObj>
                </mc:Choice>
                <mc:Fallback>
                  <p:oleObj name="Equation" r:id="rId5" imgW="533160" imgH="4060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8" y="2126"/>
                          <a:ext cx="668" cy="4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23"/>
            <p:cNvGraphicFramePr>
              <a:graphicFrameLocks noChangeAspect="1"/>
            </p:cNvGraphicFramePr>
            <p:nvPr/>
          </p:nvGraphicFramePr>
          <p:xfrm>
            <a:off x="1020" y="3177"/>
            <a:ext cx="359" cy="1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07" name="Equation" r:id="rId7" imgW="279360" imgH="164880" progId="Equation.3">
                    <p:embed/>
                  </p:oleObj>
                </mc:Choice>
                <mc:Fallback>
                  <p:oleObj name="Equation" r:id="rId7" imgW="27936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20" y="3177"/>
                          <a:ext cx="359" cy="18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AutoShape 25"/>
            <p:cNvSpPr>
              <a:spLocks/>
            </p:cNvSpPr>
            <p:nvPr/>
          </p:nvSpPr>
          <p:spPr bwMode="auto">
            <a:xfrm rot="10800000" flipH="1">
              <a:off x="432" y="1594"/>
              <a:ext cx="302" cy="1344"/>
            </a:xfrm>
            <a:prstGeom prst="leftBrace">
              <a:avLst>
                <a:gd name="adj1" fmla="val 3708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Text Box 26"/>
            <p:cNvSpPr txBox="1">
              <a:spLocks noChangeArrowheads="1"/>
            </p:cNvSpPr>
            <p:nvPr/>
          </p:nvSpPr>
          <p:spPr bwMode="auto">
            <a:xfrm rot="16200000" flipH="1">
              <a:off x="42" y="2116"/>
              <a:ext cx="5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rgbClr val="008000"/>
                  </a:solidFill>
                  <a:latin typeface="Times New Roman" pitchFamily="18" charset="0"/>
                </a:rPr>
                <a:t>Particle</a:t>
              </a:r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2983851" y="5472545"/>
            <a:ext cx="1331844" cy="247574"/>
            <a:chOff x="3660" y="2066"/>
            <a:chExt cx="769" cy="159"/>
          </a:xfrm>
        </p:grpSpPr>
        <p:sp>
          <p:nvSpPr>
            <p:cNvPr id="44" name="Line 17"/>
            <p:cNvSpPr>
              <a:spLocks noChangeShapeType="1"/>
            </p:cNvSpPr>
            <p:nvPr/>
          </p:nvSpPr>
          <p:spPr bwMode="auto">
            <a:xfrm flipH="1" flipV="1">
              <a:off x="3660" y="2147"/>
              <a:ext cx="632" cy="1"/>
            </a:xfrm>
            <a:prstGeom prst="line">
              <a:avLst/>
            </a:prstGeom>
            <a:noFill/>
            <a:ln w="76200">
              <a:solidFill>
                <a:srgbClr val="0000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Oval 18"/>
            <p:cNvSpPr>
              <a:spLocks noChangeArrowheads="1"/>
            </p:cNvSpPr>
            <p:nvPr/>
          </p:nvSpPr>
          <p:spPr bwMode="auto">
            <a:xfrm>
              <a:off x="4250" y="2066"/>
              <a:ext cx="179" cy="159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CC0000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0" y="914400"/>
            <a:ext cx="1398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Jet Levels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24200" y="914400"/>
            <a:ext cx="11732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MC Jets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0" y="990600"/>
            <a:ext cx="4495800" cy="19389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Anti-K</a:t>
            </a:r>
            <a:r>
              <a:rPr lang="en-US" sz="2000" b="1" baseline="-25000" dirty="0" smtClean="0">
                <a:solidFill>
                  <a:srgbClr val="0070C0"/>
                </a:solidFill>
              </a:rPr>
              <a:t>T</a:t>
            </a:r>
            <a:r>
              <a:rPr lang="en-US" sz="2000" b="1" dirty="0" smtClean="0">
                <a:solidFill>
                  <a:srgbClr val="0070C0"/>
                </a:solidFill>
              </a:rPr>
              <a:t> Algorithm: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 </a:t>
            </a:r>
            <a:r>
              <a:rPr lang="en-US" sz="2000" dirty="0" smtClean="0">
                <a:solidFill>
                  <a:srgbClr val="008000"/>
                </a:solidFill>
              </a:rPr>
              <a:t>Radius = 0.6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 </a:t>
            </a:r>
            <a:r>
              <a:rPr lang="en-US" sz="2000" dirty="0" smtClean="0">
                <a:solidFill>
                  <a:srgbClr val="008000"/>
                </a:solidFill>
              </a:rPr>
              <a:t>Less sensitive to underlying event and pile-up effects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8000"/>
                </a:solidFill>
              </a:rPr>
              <a:t>Implemented using </a:t>
            </a:r>
            <a:r>
              <a:rPr lang="en-US" sz="2000" dirty="0" err="1" smtClean="0">
                <a:solidFill>
                  <a:srgbClr val="008000"/>
                </a:solidFill>
              </a:rPr>
              <a:t>FastJet</a:t>
            </a:r>
            <a:endParaRPr lang="en-US" sz="2000" dirty="0" smtClean="0">
              <a:solidFill>
                <a:srgbClr val="008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8000"/>
                </a:solidFill>
              </a:rPr>
              <a:t>Used in both data and simulation</a:t>
            </a:r>
          </a:p>
        </p:txBody>
      </p:sp>
      <p:sp>
        <p:nvSpPr>
          <p:cNvPr id="31" name="AutoShape 4"/>
          <p:cNvSpPr>
            <a:spLocks/>
          </p:cNvSpPr>
          <p:nvPr/>
        </p:nvSpPr>
        <p:spPr bwMode="auto">
          <a:xfrm rot="10800000" flipH="1">
            <a:off x="609601" y="4637087"/>
            <a:ext cx="336850" cy="773113"/>
          </a:xfrm>
          <a:prstGeom prst="leftBrace">
            <a:avLst>
              <a:gd name="adj1" fmla="val 1970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 rot="16200000">
            <a:off x="-74906" y="4813562"/>
            <a:ext cx="823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Parton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72000" y="3392031"/>
            <a:ext cx="4495800" cy="224676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/>
                </a:solidFill>
              </a:rPr>
              <a:t>STAR Detector has: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7030A0"/>
                </a:solidFill>
              </a:rPr>
              <a:t>Full </a:t>
            </a:r>
            <a:r>
              <a:rPr lang="en-US" sz="2000" dirty="0" err="1" smtClean="0">
                <a:solidFill>
                  <a:srgbClr val="7030A0"/>
                </a:solidFill>
              </a:rPr>
              <a:t>azimuthal</a:t>
            </a:r>
            <a:r>
              <a:rPr lang="en-US" sz="2000" dirty="0" smtClean="0">
                <a:solidFill>
                  <a:srgbClr val="7030A0"/>
                </a:solidFill>
              </a:rPr>
              <a:t> coverage 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7030A0"/>
                </a:solidFill>
              </a:rPr>
              <a:t>Charged particle tracking from TPC for |</a:t>
            </a:r>
            <a:r>
              <a:rPr lang="el-GR" sz="2000" dirty="0" smtClean="0">
                <a:solidFill>
                  <a:srgbClr val="7030A0"/>
                </a:solidFill>
              </a:rPr>
              <a:t>η</a:t>
            </a:r>
            <a:r>
              <a:rPr lang="en-US" sz="2000" dirty="0" smtClean="0">
                <a:solidFill>
                  <a:srgbClr val="7030A0"/>
                </a:solidFill>
              </a:rPr>
              <a:t>| &lt; 1.3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7030A0"/>
                </a:solidFill>
              </a:rPr>
              <a:t>E/BEMC provide electromagnetic energy reconstruction for -1 &lt; </a:t>
            </a:r>
            <a:r>
              <a:rPr lang="el-GR" sz="2000" dirty="0" smtClean="0">
                <a:solidFill>
                  <a:srgbClr val="7030A0"/>
                </a:solidFill>
              </a:rPr>
              <a:t>η</a:t>
            </a:r>
            <a:r>
              <a:rPr lang="en-US" sz="2000" dirty="0" smtClean="0">
                <a:solidFill>
                  <a:srgbClr val="7030A0"/>
                </a:solidFill>
              </a:rPr>
              <a:t> &lt; 2.0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STAR well suited for jet measurements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08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2006 Inclusive Jet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685800" y="5257800"/>
            <a:ext cx="8305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0070C0"/>
                </a:solidFill>
              </a:rPr>
              <a:t>Run 6 data rules out GRSV-Min and GRSV-Max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Large gluon polarization in the accessible region disfavored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1575" y="1219200"/>
            <a:ext cx="6096000" cy="4137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025962" y="990600"/>
            <a:ext cx="5060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Phys. Rev. D86 032006 (2012)</a:t>
            </a:r>
            <a:endParaRPr lang="en-US" sz="16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79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2006 </a:t>
            </a:r>
            <a:r>
              <a:rPr lang="en-US" sz="4400" dirty="0" err="1" smtClean="0"/>
              <a:t>vs</a:t>
            </a:r>
            <a:r>
              <a:rPr lang="en-US" sz="4400" dirty="0" smtClean="0"/>
              <a:t> 2009 Inclusive Jet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914400"/>
            <a:ext cx="6858000" cy="464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85800" y="5616714"/>
            <a:ext cx="78508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</a:rPr>
              <a:t>Run 9 results are a factor of 3 or greater more precise than Run 6 results 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 Data falls between </a:t>
            </a:r>
            <a:r>
              <a:rPr lang="en-US" sz="2000" dirty="0" smtClean="0">
                <a:solidFill>
                  <a:srgbClr val="008000"/>
                </a:solidFill>
              </a:rPr>
              <a:t>DSSV</a:t>
            </a:r>
            <a:r>
              <a:rPr lang="en-US" sz="2000" dirty="0" smtClean="0">
                <a:solidFill>
                  <a:srgbClr val="FF0000"/>
                </a:solidFill>
              </a:rPr>
              <a:t> and </a:t>
            </a:r>
            <a:r>
              <a:rPr lang="en-US" sz="2000" dirty="0" smtClean="0"/>
              <a:t>GRSV-STD</a:t>
            </a:r>
            <a:endParaRPr lang="en-US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CIPANP 2015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01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prstClr val="black"/>
                </a:solidFill>
              </a:rPr>
              <a:t>Piecing Together the Proton Spin</a:t>
            </a:r>
            <a:endParaRPr lang="en-US" sz="4400" dirty="0">
              <a:solidFill>
                <a:prstClr val="black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860178"/>
              </p:ext>
            </p:extLst>
          </p:nvPr>
        </p:nvGraphicFramePr>
        <p:xfrm>
          <a:off x="4315070" y="824840"/>
          <a:ext cx="4648200" cy="1481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34" name="Equation" r:id="rId4" imgW="1422360" imgH="393480" progId="Equation.3">
                  <p:embed/>
                </p:oleObj>
              </mc:Choice>
              <mc:Fallback>
                <p:oleObj name="Equation" r:id="rId4" imgW="1422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5070" y="824840"/>
                        <a:ext cx="4648200" cy="1481907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933802"/>
              </p:ext>
            </p:extLst>
          </p:nvPr>
        </p:nvGraphicFramePr>
        <p:xfrm>
          <a:off x="304800" y="4521674"/>
          <a:ext cx="8452271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35" name="Equation" r:id="rId6" imgW="2743200" imgH="279360" progId="Equation.3">
                  <p:embed/>
                </p:oleObj>
              </mc:Choice>
              <mc:Fallback>
                <p:oleObj name="Equation" r:id="rId6" imgW="274320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521674"/>
                        <a:ext cx="8452271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293170"/>
              </p:ext>
            </p:extLst>
          </p:nvPr>
        </p:nvGraphicFramePr>
        <p:xfrm>
          <a:off x="228600" y="5564665"/>
          <a:ext cx="3209075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36" name="Equation" r:id="rId8" imgW="1041120" imgH="279360" progId="Equation.3">
                  <p:embed/>
                </p:oleObj>
              </mc:Choice>
              <mc:Fallback>
                <p:oleObj name="Equation" r:id="rId8" imgW="104112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5564665"/>
                        <a:ext cx="3209075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4543238" y="5772780"/>
            <a:ext cx="2836071" cy="664235"/>
            <a:chOff x="838200" y="2971800"/>
            <a:chExt cx="2926080" cy="731520"/>
          </a:xfrm>
        </p:grpSpPr>
        <p:grpSp>
          <p:nvGrpSpPr>
            <p:cNvPr id="9" name="Group 22"/>
            <p:cNvGrpSpPr/>
            <p:nvPr/>
          </p:nvGrpSpPr>
          <p:grpSpPr>
            <a:xfrm>
              <a:off x="838200" y="2971800"/>
              <a:ext cx="2926080" cy="731520"/>
              <a:chOff x="914400" y="3352800"/>
              <a:chExt cx="2926080" cy="731520"/>
            </a:xfrm>
          </p:grpSpPr>
          <p:grpSp>
            <p:nvGrpSpPr>
              <p:cNvPr id="11" name="Group 15"/>
              <p:cNvGrpSpPr/>
              <p:nvPr/>
            </p:nvGrpSpPr>
            <p:grpSpPr>
              <a:xfrm>
                <a:off x="914400" y="3352800"/>
                <a:ext cx="2926080" cy="731520"/>
                <a:chOff x="914400" y="3352800"/>
                <a:chExt cx="2926080" cy="731520"/>
              </a:xfrm>
            </p:grpSpPr>
            <p:grpSp>
              <p:nvGrpSpPr>
                <p:cNvPr id="17" name="Group 16"/>
                <p:cNvGrpSpPr/>
                <p:nvPr/>
              </p:nvGrpSpPr>
              <p:grpSpPr>
                <a:xfrm>
                  <a:off x="914400" y="3352800"/>
                  <a:ext cx="2484120" cy="731520"/>
                  <a:chOff x="914400" y="3352800"/>
                  <a:chExt cx="2484120" cy="731520"/>
                </a:xfrm>
              </p:grpSpPr>
              <p:sp>
                <p:nvSpPr>
                  <p:cNvPr id="20" name="Oval 4"/>
                  <p:cNvSpPr>
                    <a:spLocks noChangeAspect="1"/>
                  </p:cNvSpPr>
                  <p:nvPr/>
                </p:nvSpPr>
                <p:spPr>
                  <a:xfrm>
                    <a:off x="2667000" y="3352800"/>
                    <a:ext cx="731520" cy="731520"/>
                  </a:xfrm>
                  <a:prstGeom prst="ellips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" name="Oval 5"/>
                  <p:cNvSpPr>
                    <a:spLocks noChangeAspect="1"/>
                  </p:cNvSpPr>
                  <p:nvPr/>
                </p:nvSpPr>
                <p:spPr>
                  <a:xfrm>
                    <a:off x="914400" y="3352800"/>
                    <a:ext cx="731520" cy="731520"/>
                  </a:xfrm>
                  <a:prstGeom prst="ellips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18" name="Straight Arrow Connector 17"/>
                <p:cNvCxnSpPr/>
                <p:nvPr/>
              </p:nvCxnSpPr>
              <p:spPr>
                <a:xfrm>
                  <a:off x="1645920" y="3718560"/>
                  <a:ext cx="457200" cy="0"/>
                </a:xfrm>
                <a:prstGeom prst="straightConnector1">
                  <a:avLst/>
                </a:prstGeom>
                <a:ln w="571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Arrow Connector 18"/>
                <p:cNvCxnSpPr/>
                <p:nvPr/>
              </p:nvCxnSpPr>
              <p:spPr>
                <a:xfrm>
                  <a:off x="3383280" y="3733800"/>
                  <a:ext cx="457200" cy="0"/>
                </a:xfrm>
                <a:prstGeom prst="straightConnector1">
                  <a:avLst/>
                </a:prstGeom>
                <a:ln w="571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Group 21"/>
              <p:cNvGrpSpPr/>
              <p:nvPr/>
            </p:nvGrpSpPr>
            <p:grpSpPr>
              <a:xfrm>
                <a:off x="1066800" y="3657600"/>
                <a:ext cx="2209800" cy="152400"/>
                <a:chOff x="1066800" y="3657600"/>
                <a:chExt cx="2209800" cy="152400"/>
              </a:xfrm>
            </p:grpSpPr>
            <p:sp>
              <p:nvSpPr>
                <p:cNvPr id="13" name="Oval 12"/>
                <p:cNvSpPr/>
                <p:nvPr/>
              </p:nvSpPr>
              <p:spPr>
                <a:xfrm>
                  <a:off x="1066800" y="3657600"/>
                  <a:ext cx="152400" cy="1524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Oval 13"/>
                <p:cNvSpPr/>
                <p:nvPr/>
              </p:nvSpPr>
              <p:spPr>
                <a:xfrm>
                  <a:off x="3124200" y="3657600"/>
                  <a:ext cx="152400" cy="1524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flipH="1">
                  <a:off x="2819400" y="3733800"/>
                  <a:ext cx="381000" cy="0"/>
                </a:xfrm>
                <a:prstGeom prst="straightConnector1">
                  <a:avLst/>
                </a:prstGeom>
                <a:ln w="38100">
                  <a:solidFill>
                    <a:srgbClr val="C0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Arrow Connector 15"/>
                <p:cNvCxnSpPr/>
                <p:nvPr/>
              </p:nvCxnSpPr>
              <p:spPr>
                <a:xfrm rot="10800000" flipH="1">
                  <a:off x="1143000" y="3733800"/>
                  <a:ext cx="381000" cy="0"/>
                </a:xfrm>
                <a:prstGeom prst="straightConnector1">
                  <a:avLst/>
                </a:prstGeom>
                <a:ln w="38100">
                  <a:solidFill>
                    <a:srgbClr val="C0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Straight Connector 9"/>
            <p:cNvCxnSpPr/>
            <p:nvPr/>
          </p:nvCxnSpPr>
          <p:spPr>
            <a:xfrm>
              <a:off x="2209800" y="3352800"/>
              <a:ext cx="2286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4315069" y="5283762"/>
            <a:ext cx="34041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Helicity</a:t>
            </a:r>
            <a:r>
              <a:rPr lang="en-US" sz="2200" dirty="0" smtClean="0"/>
              <a:t> Distributions: </a:t>
            </a:r>
            <a:r>
              <a:rPr lang="el-GR" sz="2200" dirty="0" smtClean="0"/>
              <a:t>Δ</a:t>
            </a:r>
            <a:r>
              <a:rPr lang="en-US" sz="2200" dirty="0" smtClean="0"/>
              <a:t>q, </a:t>
            </a:r>
            <a:r>
              <a:rPr lang="el-GR" sz="2200" dirty="0" smtClean="0"/>
              <a:t>Δ</a:t>
            </a:r>
            <a:r>
              <a:rPr lang="en-US" sz="2200" dirty="0" smtClean="0"/>
              <a:t>g</a:t>
            </a:r>
            <a:endParaRPr lang="en-US" sz="2200" dirty="0"/>
          </a:p>
        </p:txBody>
      </p:sp>
      <p:sp>
        <p:nvSpPr>
          <p:cNvPr id="23" name="Rectangle 22"/>
          <p:cNvSpPr/>
          <p:nvPr/>
        </p:nvSpPr>
        <p:spPr>
          <a:xfrm>
            <a:off x="4315069" y="5288800"/>
            <a:ext cx="3396946" cy="14530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226943" y="2337774"/>
            <a:ext cx="49170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Simple picture of proton composed of three valence quarks superseded by complex interaction of quarks, antiquarks, and gluons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The proton’s spin must arise from combination of intrinsic and orbital angular momenta of these components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This talk will deal only with the intrinsic components: ∆G and ∆</a:t>
            </a:r>
            <a:r>
              <a:rPr lang="el-GR" dirty="0" smtClean="0">
                <a:solidFill>
                  <a:srgbClr val="008000"/>
                </a:solidFill>
              </a:rPr>
              <a:t>Σ</a:t>
            </a:r>
            <a:r>
              <a:rPr lang="en-US" dirty="0" smtClean="0">
                <a:solidFill>
                  <a:srgbClr val="008000"/>
                </a:solidFill>
              </a:rPr>
              <a:t> 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3692" y="850528"/>
            <a:ext cx="3853006" cy="341405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56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SSV STAR jets fit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52400" y="1371600"/>
            <a:ext cx="4800600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DSSV Dg chi2"/>
          <p:cNvPicPr>
            <a:picLocks noChangeAspect="1" noChangeArrowheads="1"/>
          </p:cNvPicPr>
          <p:nvPr/>
        </p:nvPicPr>
        <p:blipFill>
          <a:blip r:embed="rId4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381000" y="3417888"/>
            <a:ext cx="49530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DSSV Global Fit</a:t>
            </a:r>
            <a:endParaRPr lang="en-US" sz="4400" dirty="0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0" y="746125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/>
              <a:t>de </a:t>
            </a:r>
            <a:r>
              <a:rPr lang="en-US" sz="2000" dirty="0" err="1"/>
              <a:t>Florian</a:t>
            </a:r>
            <a:r>
              <a:rPr lang="en-US" sz="2000" dirty="0"/>
              <a:t> </a:t>
            </a:r>
            <a:r>
              <a:rPr lang="en-US" sz="2000" i="1" dirty="0"/>
              <a:t>et al</a:t>
            </a:r>
            <a:r>
              <a:rPr lang="en-US" sz="2000" dirty="0"/>
              <a:t>., PRL </a:t>
            </a:r>
            <a:r>
              <a:rPr lang="en-US" sz="2000" b="1" dirty="0"/>
              <a:t>101</a:t>
            </a:r>
            <a:r>
              <a:rPr lang="en-US" sz="2000" dirty="0"/>
              <a:t>, 072001 (2008)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" y="5791200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7030A0"/>
                </a:solidFill>
              </a:rPr>
              <a:t>First global NLO analysis which includes DIS, SIDIS, and RHIC pp data</a:t>
            </a: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8800" y="5334000"/>
            <a:ext cx="312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 Strong constraint on </a:t>
            </a:r>
            <a:r>
              <a:rPr lang="el-GR" sz="2000" dirty="0" smtClean="0">
                <a:solidFill>
                  <a:srgbClr val="FF0000"/>
                </a:solidFill>
              </a:rPr>
              <a:t>Δ</a:t>
            </a:r>
            <a:r>
              <a:rPr lang="en-US" sz="2000" dirty="0" smtClean="0">
                <a:solidFill>
                  <a:srgbClr val="FF0000"/>
                </a:solidFill>
              </a:rPr>
              <a:t>g in the range 0.05 &lt; x &lt; 0.2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 Low x range still poorly constrained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09800" y="5105400"/>
            <a:ext cx="920765" cy="52322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STAR</a:t>
            </a:r>
            <a:endParaRPr lang="en-US" sz="2800" b="1" dirty="0">
              <a:solidFill>
                <a:srgbClr val="0070C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5400000" flipH="1" flipV="1">
            <a:off x="2933700" y="4838700"/>
            <a:ext cx="457200" cy="762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1676400"/>
            <a:ext cx="3315454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53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rossSecPresentation_trial7_xse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93" y="1066800"/>
            <a:ext cx="4812267" cy="500475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2009 Di-jet Cross Section Results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5486400" y="4495800"/>
            <a:ext cx="3657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</a:rPr>
              <a:t>Thickness of blue box represents error on theory determined by changing factorization and renormalization scales by factor of 0.5 and 2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6400" y="1066800"/>
            <a:ext cx="365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Thickness of vertical black hashing represents size of statistical error on the measurement 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5486400" y="2819400"/>
            <a:ext cx="365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</a:rPr>
              <a:t>Green hatched box is symmetric about data point and is the </a:t>
            </a:r>
            <a:r>
              <a:rPr lang="en-US" sz="2000" dirty="0" err="1" smtClean="0">
                <a:solidFill>
                  <a:srgbClr val="008000"/>
                </a:solidFill>
              </a:rPr>
              <a:t>quadrature</a:t>
            </a:r>
            <a:r>
              <a:rPr lang="en-US" sz="2000" dirty="0" smtClean="0">
                <a:solidFill>
                  <a:srgbClr val="008000"/>
                </a:solidFill>
              </a:rPr>
              <a:t> sum of all systematic errors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991694"/>
            <a:ext cx="4437752" cy="51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65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2009 Di-jet A</a:t>
            </a:r>
            <a:r>
              <a:rPr lang="en-US" sz="4400" baseline="-25000" dirty="0" smtClean="0"/>
              <a:t>LL</a:t>
            </a:r>
            <a:r>
              <a:rPr lang="en-US" sz="4400" dirty="0" smtClean="0"/>
              <a:t> Errors</a:t>
            </a:r>
            <a:endParaRPr lang="en-US" sz="4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4563134"/>
            <a:ext cx="8566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</a:rPr>
              <a:t>Di-jet statistical and systematic errors shown for two unique topologies and the combination which probe different </a:t>
            </a:r>
            <a:r>
              <a:rPr lang="en-US" sz="2000" dirty="0" err="1" smtClean="0">
                <a:solidFill>
                  <a:srgbClr val="0070C0"/>
                </a:solidFill>
              </a:rPr>
              <a:t>partonic</a:t>
            </a:r>
            <a:r>
              <a:rPr lang="en-US" sz="2000" dirty="0" smtClean="0">
                <a:solidFill>
                  <a:srgbClr val="0070C0"/>
                </a:solidFill>
              </a:rPr>
              <a:t> kinematics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8000"/>
                </a:solidFill>
              </a:rPr>
              <a:t>Systematics include contributions from JES, residual transverse polarization, and trigger / reconstruction biases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Red curve shows 2008 DSSV best fit for A</a:t>
            </a:r>
            <a:r>
              <a:rPr lang="en-US" sz="2000" baseline="-25000" dirty="0" smtClean="0">
                <a:solidFill>
                  <a:srgbClr val="FF0000"/>
                </a:solidFill>
              </a:rPr>
              <a:t>LL</a:t>
            </a:r>
            <a:r>
              <a:rPr lang="en-US" sz="2000" dirty="0" smtClean="0">
                <a:solidFill>
                  <a:srgbClr val="FF0000"/>
                </a:solidFill>
              </a:rPr>
              <a:t> and blue curve shows GRSV-STD fit</a:t>
            </a:r>
          </a:p>
          <a:p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3802559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52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PHENIX </a:t>
            </a:r>
            <a:r>
              <a:rPr lang="el-GR" sz="4400" dirty="0" smtClean="0"/>
              <a:t>π</a:t>
            </a:r>
            <a:r>
              <a:rPr lang="en-US" sz="4400" baseline="30000" dirty="0" smtClean="0"/>
              <a:t>+</a:t>
            </a:r>
            <a:r>
              <a:rPr lang="en-US" sz="4400" dirty="0" smtClean="0"/>
              <a:t> </a:t>
            </a:r>
            <a:r>
              <a:rPr lang="el-GR" sz="4400" dirty="0" smtClean="0"/>
              <a:t>π</a:t>
            </a:r>
            <a:r>
              <a:rPr lang="en-US" sz="4400" baseline="30000" dirty="0" smtClean="0"/>
              <a:t>-</a:t>
            </a:r>
            <a:r>
              <a:rPr lang="en-US" sz="4400" baseline="-25000" dirty="0" smtClean="0"/>
              <a:t> </a:t>
            </a:r>
            <a:r>
              <a:rPr lang="en-US" sz="4400" dirty="0" smtClean="0"/>
              <a:t>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136" y="1104183"/>
            <a:ext cx="7749746" cy="44790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flipH="1">
            <a:off x="1414732" y="879897"/>
            <a:ext cx="6745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Phys. Rev. D 91, 032001 (2015)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6989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STAR </a:t>
            </a:r>
            <a:r>
              <a:rPr lang="el-GR" sz="4400" dirty="0" smtClean="0"/>
              <a:t>π</a:t>
            </a:r>
            <a:r>
              <a:rPr lang="en-US" sz="4400" baseline="30000" dirty="0" smtClean="0"/>
              <a:t>+</a:t>
            </a:r>
            <a:r>
              <a:rPr lang="en-US" sz="4400" dirty="0" smtClean="0"/>
              <a:t> </a:t>
            </a:r>
            <a:r>
              <a:rPr lang="el-GR" sz="4400" dirty="0" smtClean="0"/>
              <a:t>π</a:t>
            </a:r>
            <a:r>
              <a:rPr lang="en-US" sz="4400" baseline="30000" dirty="0" smtClean="0"/>
              <a:t>-</a:t>
            </a:r>
            <a:r>
              <a:rPr lang="en-US" sz="4400" baseline="-25000" dirty="0" smtClean="0"/>
              <a:t> </a:t>
            </a:r>
            <a:r>
              <a:rPr lang="en-US" sz="4400" dirty="0" smtClean="0"/>
              <a:t>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pic>
        <p:nvPicPr>
          <p:cNvPr id="3" name="Picture 4" descr="asymd_plus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04800" y="838200"/>
            <a:ext cx="4343400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asymd_minus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572000" y="838200"/>
            <a:ext cx="4343400" cy="337661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648199" y="4191000"/>
            <a:ext cx="44958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70C0"/>
                </a:solidFill>
              </a:rPr>
              <a:t>In Run 5, STAR measured A</a:t>
            </a:r>
            <a:r>
              <a:rPr lang="en-US" sz="2000" baseline="-25000" dirty="0" smtClean="0">
                <a:solidFill>
                  <a:srgbClr val="0070C0"/>
                </a:solidFill>
              </a:rPr>
              <a:t>LL</a:t>
            </a:r>
            <a:r>
              <a:rPr lang="en-US" sz="2000" dirty="0" smtClean="0">
                <a:solidFill>
                  <a:srgbClr val="0070C0"/>
                </a:solidFill>
              </a:rPr>
              <a:t> for inclusive charged </a:t>
            </a:r>
            <a:r>
              <a:rPr lang="en-US" sz="2000" dirty="0" err="1" smtClean="0">
                <a:solidFill>
                  <a:srgbClr val="0070C0"/>
                </a:solidFill>
              </a:rPr>
              <a:t>pions</a:t>
            </a:r>
            <a:endParaRPr lang="en-US" sz="2000" dirty="0" smtClean="0">
              <a:solidFill>
                <a:srgbClr val="0070C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8000"/>
                </a:solidFill>
              </a:rPr>
              <a:t>A</a:t>
            </a:r>
            <a:r>
              <a:rPr lang="en-US" sz="2000" baseline="-25000" dirty="0" smtClean="0">
                <a:solidFill>
                  <a:srgbClr val="008000"/>
                </a:solidFill>
              </a:rPr>
              <a:t>LL</a:t>
            </a:r>
            <a:r>
              <a:rPr lang="en-US" sz="2000" dirty="0" smtClean="0">
                <a:solidFill>
                  <a:srgbClr val="008000"/>
                </a:solidFill>
              </a:rPr>
              <a:t>(</a:t>
            </a:r>
            <a:r>
              <a:rPr lang="el-GR" sz="2000" dirty="0" smtClean="0">
                <a:solidFill>
                  <a:srgbClr val="008000"/>
                </a:solidFill>
              </a:rPr>
              <a:t>π</a:t>
            </a:r>
            <a:r>
              <a:rPr lang="en-US" sz="2000" dirty="0" smtClean="0">
                <a:solidFill>
                  <a:srgbClr val="008000"/>
                </a:solidFill>
              </a:rPr>
              <a:t>+) - A</a:t>
            </a:r>
            <a:r>
              <a:rPr lang="en-US" sz="2000" baseline="-25000" dirty="0" smtClean="0">
                <a:solidFill>
                  <a:srgbClr val="008000"/>
                </a:solidFill>
              </a:rPr>
              <a:t>LL</a:t>
            </a:r>
            <a:r>
              <a:rPr lang="en-US" sz="2000" dirty="0" smtClean="0">
                <a:solidFill>
                  <a:srgbClr val="008000"/>
                </a:solidFill>
              </a:rPr>
              <a:t>(</a:t>
            </a:r>
            <a:r>
              <a:rPr lang="el-GR" sz="2000" dirty="0" smtClean="0">
                <a:solidFill>
                  <a:srgbClr val="008000"/>
                </a:solidFill>
              </a:rPr>
              <a:t>π</a:t>
            </a:r>
            <a:r>
              <a:rPr lang="en-US" sz="2000" dirty="0" smtClean="0">
                <a:solidFill>
                  <a:srgbClr val="008000"/>
                </a:solidFill>
              </a:rPr>
              <a:t>-) is sensitive to the sign of </a:t>
            </a:r>
            <a:r>
              <a:rPr lang="el-GR" sz="2000" dirty="0" smtClean="0">
                <a:solidFill>
                  <a:srgbClr val="008000"/>
                </a:solidFill>
              </a:rPr>
              <a:t>Δ</a:t>
            </a:r>
            <a:r>
              <a:rPr lang="en-US" sz="2000" dirty="0" smtClean="0">
                <a:solidFill>
                  <a:srgbClr val="008000"/>
                </a:solidFill>
              </a:rPr>
              <a:t>G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70C0"/>
                </a:solidFill>
              </a:rPr>
              <a:t>Trigger using neutral jet patch -&gt; Introduces significant trigger bias (charged </a:t>
            </a:r>
            <a:r>
              <a:rPr lang="en-US" sz="2000" dirty="0" err="1" smtClean="0">
                <a:solidFill>
                  <a:srgbClr val="0070C0"/>
                </a:solidFill>
              </a:rPr>
              <a:t>pions</a:t>
            </a:r>
            <a:r>
              <a:rPr lang="en-US" sz="2000" dirty="0" smtClean="0">
                <a:solidFill>
                  <a:srgbClr val="0070C0"/>
                </a:solidFill>
              </a:rPr>
              <a:t> often </a:t>
            </a:r>
            <a:r>
              <a:rPr lang="en-US" sz="2000" dirty="0" err="1" smtClean="0">
                <a:solidFill>
                  <a:srgbClr val="0070C0"/>
                </a:solidFill>
              </a:rPr>
              <a:t>subleading</a:t>
            </a:r>
            <a:r>
              <a:rPr lang="en-US" sz="2000" dirty="0" smtClean="0">
                <a:solidFill>
                  <a:srgbClr val="0070C0"/>
                </a:solidFill>
              </a:rPr>
              <a:t> particles in jets)</a:t>
            </a:r>
            <a:endParaRPr lang="en-US" sz="2000" dirty="0">
              <a:solidFill>
                <a:srgbClr val="0070C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4763" r="60946" b="56427"/>
          <a:stretch>
            <a:fillRect/>
          </a:stretch>
        </p:blipFill>
        <p:spPr bwMode="auto">
          <a:xfrm>
            <a:off x="925286" y="4191000"/>
            <a:ext cx="3037114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08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-466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/>
              <a:t>eRHIC</a:t>
            </a:r>
            <a:r>
              <a:rPr lang="en-US" sz="4400" dirty="0"/>
              <a:t> </a:t>
            </a:r>
            <a:r>
              <a:rPr lang="en-US" sz="4400" dirty="0" smtClean="0"/>
              <a:t>Layout</a:t>
            </a:r>
            <a:endParaRPr lang="en-US" sz="4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79" y="1441552"/>
            <a:ext cx="9059441" cy="47857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14732" y="974785"/>
            <a:ext cx="5520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Luminosity &gt; ~10</a:t>
            </a:r>
            <a:r>
              <a:rPr lang="en-US" baseline="30000" dirty="0" smtClean="0"/>
              <a:t>33</a:t>
            </a:r>
            <a:r>
              <a:rPr lang="en-US" dirty="0" smtClean="0"/>
              <a:t> – 10</a:t>
            </a:r>
            <a:r>
              <a:rPr lang="en-US" baseline="30000" dirty="0" smtClean="0"/>
              <a:t>34</a:t>
            </a:r>
            <a:r>
              <a:rPr lang="en-US" dirty="0" smtClean="0"/>
              <a:t> cm</a:t>
            </a:r>
            <a:r>
              <a:rPr lang="en-US" baseline="30000" dirty="0" smtClean="0"/>
              <a:t>-2</a:t>
            </a:r>
            <a:r>
              <a:rPr lang="en-US" dirty="0" smtClean="0"/>
              <a:t> s</a:t>
            </a:r>
            <a:r>
              <a:rPr lang="en-US" baseline="30000" dirty="0" smtClean="0"/>
              <a:t>-1</a:t>
            </a:r>
            <a:r>
              <a:rPr lang="en-US" dirty="0" smtClean="0"/>
              <a:t> (depending on √s)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75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251" y="2285901"/>
            <a:ext cx="3816427" cy="22861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927" y="2285901"/>
            <a:ext cx="3676207" cy="22861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RHIC: First Polarized pp Collider</a:t>
            </a:r>
            <a:endParaRPr lang="en-US" sz="4400" dirty="0"/>
          </a:p>
        </p:txBody>
      </p:sp>
      <p:sp>
        <p:nvSpPr>
          <p:cNvPr id="8" name="Curved Down Arrow 7"/>
          <p:cNvSpPr/>
          <p:nvPr/>
        </p:nvSpPr>
        <p:spPr>
          <a:xfrm>
            <a:off x="3189117" y="2967479"/>
            <a:ext cx="1121434" cy="940180"/>
          </a:xfrm>
          <a:prstGeom prst="curvedDownArrow">
            <a:avLst>
              <a:gd name="adj1" fmla="val 25000"/>
              <a:gd name="adj2" fmla="val 59639"/>
              <a:gd name="adj3" fmla="val 268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urved Down Arrow 8"/>
          <p:cNvSpPr/>
          <p:nvPr/>
        </p:nvSpPr>
        <p:spPr>
          <a:xfrm rot="10800000">
            <a:off x="4793415" y="2973237"/>
            <a:ext cx="1121434" cy="940180"/>
          </a:xfrm>
          <a:prstGeom prst="curvedDownArrow">
            <a:avLst>
              <a:gd name="adj1" fmla="val 25000"/>
              <a:gd name="adj2" fmla="val 59639"/>
              <a:gd name="adj3" fmla="val 268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63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4429" b="4429"/>
          <a:stretch/>
        </p:blipFill>
        <p:spPr>
          <a:xfrm>
            <a:off x="4786" y="929651"/>
            <a:ext cx="9139213" cy="55401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119" y="1164346"/>
            <a:ext cx="6645216" cy="5029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RHIC: First Polarized pp Collider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43130" y="914400"/>
            <a:ext cx="2057400" cy="132343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Time Projection Chamber (TPC)</a:t>
            </a:r>
          </a:p>
          <a:p>
            <a:r>
              <a:rPr lang="en-US" sz="2000" b="1" dirty="0" smtClean="0"/>
              <a:t>Charged Particle Tracking |</a:t>
            </a:r>
            <a:r>
              <a:rPr lang="el-GR" sz="2000" b="1" dirty="0" smtClean="0"/>
              <a:t>η</a:t>
            </a:r>
            <a:r>
              <a:rPr lang="en-US" sz="2000" b="1" dirty="0" smtClean="0"/>
              <a:t>|&lt;1.3</a:t>
            </a:r>
            <a:endParaRPr lang="en-US" sz="2000" b="1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057400" y="2209800"/>
            <a:ext cx="1905000" cy="9144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756" y="5766137"/>
            <a:ext cx="2743200" cy="101566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Barrel Electromagnetic Calorimeter (BEMC):</a:t>
            </a:r>
          </a:p>
          <a:p>
            <a:r>
              <a:rPr lang="en-US" sz="2000" b="1" dirty="0" smtClean="0"/>
              <a:t>|</a:t>
            </a:r>
            <a:r>
              <a:rPr lang="el-GR" sz="2000" b="1" dirty="0" smtClean="0"/>
              <a:t>η</a:t>
            </a:r>
            <a:r>
              <a:rPr lang="en-US" sz="2000" b="1" dirty="0" smtClean="0"/>
              <a:t>|&lt;1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172200" y="914400"/>
            <a:ext cx="2971800" cy="101566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</a:rPr>
              <a:t>Endcap</a:t>
            </a:r>
            <a:r>
              <a:rPr lang="en-US" sz="2000" b="1" dirty="0" smtClean="0">
                <a:solidFill>
                  <a:srgbClr val="FF0000"/>
                </a:solidFill>
              </a:rPr>
              <a:t> Electromagnetic Calorimeter:</a:t>
            </a:r>
          </a:p>
          <a:p>
            <a:r>
              <a:rPr lang="en-US" sz="2000" b="1" dirty="0" smtClean="0"/>
              <a:t>1&lt;</a:t>
            </a:r>
            <a:r>
              <a:rPr lang="el-GR" sz="2000" b="1" dirty="0" smtClean="0"/>
              <a:t>η</a:t>
            </a:r>
            <a:r>
              <a:rPr lang="en-US" sz="2000" b="1" dirty="0" smtClean="0"/>
              <a:t>&lt;2</a:t>
            </a:r>
            <a:endParaRPr lang="en-US" sz="2000" b="1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6096000" y="1905000"/>
            <a:ext cx="2590800" cy="1219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287328" y="2208366"/>
            <a:ext cx="1371600" cy="137160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252822" y="101647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b="1" dirty="0" smtClean="0">
                <a:solidFill>
                  <a:srgbClr val="0070C0"/>
                </a:solidFill>
              </a:rPr>
              <a:t>η</a:t>
            </a:r>
            <a:r>
              <a:rPr lang="en-US" sz="2800" b="1" dirty="0" smtClean="0">
                <a:solidFill>
                  <a:srgbClr val="0070C0"/>
                </a:solidFill>
              </a:rPr>
              <a:t> = 0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19251" y="1905000"/>
            <a:ext cx="902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dirty="0" smtClean="0">
                <a:solidFill>
                  <a:srgbClr val="0070C0"/>
                </a:solidFill>
              </a:rPr>
              <a:t>η</a:t>
            </a:r>
            <a:r>
              <a:rPr lang="en-US" sz="2800" b="1" dirty="0" smtClean="0">
                <a:solidFill>
                  <a:srgbClr val="0070C0"/>
                </a:solidFill>
              </a:rPr>
              <a:t> = 1</a:t>
            </a:r>
            <a:endParaRPr lang="en-US" sz="2800" b="1" dirty="0">
              <a:solidFill>
                <a:srgbClr val="0070C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2743200" y="5029200"/>
            <a:ext cx="457200" cy="6858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287328" y="1370166"/>
            <a:ext cx="0" cy="2209800"/>
          </a:xfrm>
          <a:prstGeom prst="straightConnector1">
            <a:avLst/>
          </a:prstGeom>
          <a:ln w="63500" cap="flat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3812877" y="2552700"/>
            <a:ext cx="720427" cy="716711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920163" y="2006367"/>
            <a:ext cx="720427" cy="716711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3730" y="935202"/>
            <a:ext cx="4212674" cy="5477212"/>
          </a:xfrm>
          <a:prstGeom prst="rect">
            <a:avLst/>
          </a:prstGeom>
        </p:spPr>
      </p:pic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32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2" grpId="0"/>
      <p:bldP spid="12" grpId="1"/>
      <p:bldP spid="13" grpId="0"/>
      <p:bldP spid="13" grpId="1"/>
      <p:bldP spid="16" grpId="0" animBg="1"/>
      <p:bldP spid="16" grpId="1" animBg="1"/>
      <p:bldP spid="17" grpId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762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Intrinsic Gluon Contribution: ∆G</a:t>
            </a:r>
            <a:endParaRPr lang="en-US" sz="4400" dirty="0"/>
          </a:p>
        </p:txBody>
      </p:sp>
      <p:graphicFrame>
        <p:nvGraphicFramePr>
          <p:cNvPr id="4710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944707"/>
              </p:ext>
            </p:extLst>
          </p:nvPr>
        </p:nvGraphicFramePr>
        <p:xfrm>
          <a:off x="4343400" y="838200"/>
          <a:ext cx="4648200" cy="1481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" name="Equation" r:id="rId4" imgW="1422360" imgH="393480" progId="Equation.3">
                  <p:embed/>
                </p:oleObj>
              </mc:Choice>
              <mc:Fallback>
                <p:oleObj name="Equation" r:id="rId4" imgW="1422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838200"/>
                        <a:ext cx="4648200" cy="1481907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191000" y="2376005"/>
                <a:ext cx="4953001" cy="34259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2400" dirty="0" smtClean="0">
                    <a:solidFill>
                      <a:srgbClr val="FF0000"/>
                    </a:solidFill>
                  </a:rPr>
                  <a:t> Current fits to polarized DIS data give      ∆</a:t>
                </a:r>
                <a:r>
                  <a:rPr lang="el-GR" sz="2400" dirty="0" smtClean="0">
                    <a:solidFill>
                      <a:srgbClr val="FF0000"/>
                    </a:solidFill>
                  </a:rPr>
                  <a:t>Σ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2400" dirty="0">
                    <a:solidFill>
                      <a:srgbClr val="FF0000"/>
                    </a:solidFill>
                  </a:rPr>
                  <a:t>=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0.366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−0.062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+0.042</m:t>
                        </m:r>
                      </m:sup>
                    </m:sSubSup>
                  </m:oMath>
                </a14:m>
                <a:r>
                  <a:rPr lang="en-US" sz="2400" dirty="0" smtClean="0">
                    <a:solidFill>
                      <a:srgbClr val="FF0000"/>
                    </a:solidFill>
                  </a:rPr>
                  <a:t> for 10</a:t>
                </a:r>
                <a:r>
                  <a:rPr lang="en-US" sz="2400" baseline="30000" dirty="0" smtClean="0">
                    <a:solidFill>
                      <a:srgbClr val="FF0000"/>
                    </a:solidFill>
                  </a:rPr>
                  <a:t>-3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 &lt; x &lt; 1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2400" dirty="0" smtClean="0">
                    <a:solidFill>
                      <a:srgbClr val="008000"/>
                    </a:solidFill>
                  </a:rPr>
                  <a:t> Scaling violations of structure functions in polarized DIS gives information on gluon polarization but limited kinematic coverage leaves </a:t>
                </a:r>
                <a:r>
                  <a:rPr lang="el-GR" sz="2400" dirty="0" smtClean="0">
                    <a:solidFill>
                      <a:srgbClr val="008000"/>
                    </a:solidFill>
                  </a:rPr>
                  <a:t>Δ</a:t>
                </a:r>
                <a:r>
                  <a:rPr lang="en-US" sz="2400" dirty="0" smtClean="0">
                    <a:solidFill>
                      <a:srgbClr val="008000"/>
                    </a:solidFill>
                  </a:rPr>
                  <a:t>G poorly constrained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2400" dirty="0" smtClean="0">
                    <a:solidFill>
                      <a:srgbClr val="0070C0"/>
                    </a:solidFill>
                  </a:rPr>
                  <a:t> A primary goal of RHIC Spin program is to map </a:t>
                </a:r>
                <a:r>
                  <a:rPr lang="el-GR" sz="2400" dirty="0" smtClean="0">
                    <a:solidFill>
                      <a:srgbClr val="0070C0"/>
                    </a:solidFill>
                  </a:rPr>
                  <a:t>Δ</a:t>
                </a:r>
                <a:r>
                  <a:rPr lang="en-US" sz="2400" dirty="0" smtClean="0">
                    <a:solidFill>
                      <a:srgbClr val="0070C0"/>
                    </a:solidFill>
                  </a:rPr>
                  <a:t>g(x)</a:t>
                </a:r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0" y="2376005"/>
                <a:ext cx="4953001" cy="3425938"/>
              </a:xfrm>
              <a:prstGeom prst="rect">
                <a:avLst/>
              </a:prstGeom>
              <a:blipFill rotWithShape="0">
                <a:blip r:embed="rId6"/>
                <a:stretch>
                  <a:fillRect l="-1970" t="-1423" r="-9975" b="-30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7" cstate="print">
            <a:lum bright="-10000" contrast="20000"/>
          </a:blip>
          <a:srcRect l="2634"/>
          <a:stretch>
            <a:fillRect/>
          </a:stretch>
        </p:blipFill>
        <p:spPr bwMode="auto">
          <a:xfrm>
            <a:off x="0" y="1143000"/>
            <a:ext cx="4287837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592137" y="3520123"/>
            <a:ext cx="1371600" cy="1764664"/>
            <a:chOff x="480" y="1920"/>
            <a:chExt cx="864" cy="1056"/>
          </a:xfrm>
        </p:grpSpPr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480" y="2976"/>
              <a:ext cx="86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 flipV="1">
              <a:off x="480" y="1920"/>
              <a:ext cx="0" cy="10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auto">
            <a:xfrm>
              <a:off x="480" y="1920"/>
              <a:ext cx="864" cy="10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30097" y="5862288"/>
            <a:ext cx="4419600" cy="8309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Kinematic reach of polarized DIS measurements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20" name="Straight Arrow Connector 19"/>
          <p:cNvCxnSpPr>
            <a:stCxn id="18" idx="0"/>
          </p:cNvCxnSpPr>
          <p:nvPr/>
        </p:nvCxnSpPr>
        <p:spPr>
          <a:xfrm flipH="1" flipV="1">
            <a:off x="1410978" y="4989308"/>
            <a:ext cx="1228919" cy="8729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398592" y="1058174"/>
            <a:ext cx="914400" cy="10668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38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Accessing ∆G at RHIC: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838200" y="990600"/>
          <a:ext cx="7291388" cy="137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73" name="Equation" r:id="rId3" imgW="3784320" imgH="711000" progId="Equation.3">
                  <p:embed/>
                </p:oleObj>
              </mc:Choice>
              <mc:Fallback>
                <p:oleObj name="Equation" r:id="rId3" imgW="378432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990600"/>
                        <a:ext cx="7291388" cy="13700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121085" y="2280426"/>
            <a:ext cx="4876800" cy="1524000"/>
            <a:chOff x="192" y="1872"/>
            <a:chExt cx="3216" cy="1082"/>
          </a:xfrm>
        </p:grpSpPr>
        <p:pic>
          <p:nvPicPr>
            <p:cNvPr id="22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2" y="2313"/>
              <a:ext cx="1022" cy="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" name="Group 10"/>
            <p:cNvGrpSpPr>
              <a:grpSpLocks/>
            </p:cNvGrpSpPr>
            <p:nvPr/>
          </p:nvGrpSpPr>
          <p:grpSpPr bwMode="auto">
            <a:xfrm>
              <a:off x="1424" y="1893"/>
              <a:ext cx="1086" cy="1061"/>
              <a:chOff x="1424" y="1893"/>
              <a:chExt cx="1086" cy="1061"/>
            </a:xfrm>
          </p:grpSpPr>
          <p:pic>
            <p:nvPicPr>
              <p:cNvPr id="20" name="Picture 1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424" y="2241"/>
                <a:ext cx="1086" cy="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12"/>
              <p:cNvPicPr>
                <a:picLocks noChangeAspect="1" noChangeArrowheads="1"/>
              </p:cNvPicPr>
              <p:nvPr/>
            </p:nvPicPr>
            <p:blipFill>
              <a:blip r:embed="rId7" cstate="print">
                <a:lum bright="-18000" contrast="30000"/>
              </a:blip>
              <a:srcRect/>
              <a:stretch>
                <a:fillRect/>
              </a:stretch>
            </p:blipFill>
            <p:spPr bwMode="auto">
              <a:xfrm>
                <a:off x="1719" y="1893"/>
                <a:ext cx="512" cy="3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6" name="Group 13"/>
            <p:cNvGrpSpPr>
              <a:grpSpLocks/>
            </p:cNvGrpSpPr>
            <p:nvPr/>
          </p:nvGrpSpPr>
          <p:grpSpPr bwMode="auto">
            <a:xfrm>
              <a:off x="2798" y="1872"/>
              <a:ext cx="610" cy="1082"/>
              <a:chOff x="2798" y="1872"/>
              <a:chExt cx="610" cy="1082"/>
            </a:xfrm>
          </p:grpSpPr>
          <p:pic>
            <p:nvPicPr>
              <p:cNvPr id="18" name="Picture 14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798" y="2217"/>
                <a:ext cx="610" cy="7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Picture 15"/>
              <p:cNvPicPr>
                <a:picLocks noChangeAspect="1" noChangeArrowheads="1"/>
              </p:cNvPicPr>
              <p:nvPr/>
            </p:nvPicPr>
            <p:blipFill>
              <a:blip r:embed="rId9" cstate="print">
                <a:lum bright="-48000" contrast="48000"/>
              </a:blip>
              <a:srcRect/>
              <a:stretch>
                <a:fillRect/>
              </a:stretch>
            </p:blipFill>
            <p:spPr bwMode="auto">
              <a:xfrm>
                <a:off x="2884" y="1872"/>
                <a:ext cx="464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96000" y="2493526"/>
            <a:ext cx="2819400" cy="41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Group 20"/>
          <p:cNvGrpSpPr>
            <a:grpSpLocks/>
          </p:cNvGrpSpPr>
          <p:nvPr/>
        </p:nvGrpSpPr>
        <p:grpSpPr bwMode="auto">
          <a:xfrm>
            <a:off x="0" y="4043362"/>
            <a:ext cx="4114800" cy="2509838"/>
            <a:chOff x="144" y="2528"/>
            <a:chExt cx="2592" cy="1581"/>
          </a:xfrm>
        </p:grpSpPr>
        <p:grpSp>
          <p:nvGrpSpPr>
            <p:cNvPr id="25" name="Group 21"/>
            <p:cNvGrpSpPr>
              <a:grpSpLocks/>
            </p:cNvGrpSpPr>
            <p:nvPr/>
          </p:nvGrpSpPr>
          <p:grpSpPr bwMode="auto">
            <a:xfrm>
              <a:off x="144" y="2528"/>
              <a:ext cx="2316" cy="1575"/>
              <a:chOff x="144" y="2528"/>
              <a:chExt cx="2316" cy="1575"/>
            </a:xfrm>
          </p:grpSpPr>
          <p:pic>
            <p:nvPicPr>
              <p:cNvPr id="28" name="Picture 22"/>
              <p:cNvPicPr>
                <a:picLocks noChangeAspect="1" noChangeArrowheads="1"/>
              </p:cNvPicPr>
              <p:nvPr/>
            </p:nvPicPr>
            <p:blipFill>
              <a:blip r:embed="rId11" cstate="print">
                <a:lum bright="-16000" contrast="50000"/>
              </a:blip>
              <a:srcRect b="2188"/>
              <a:stretch>
                <a:fillRect/>
              </a:stretch>
            </p:blipFill>
            <p:spPr bwMode="auto">
              <a:xfrm>
                <a:off x="144" y="2528"/>
                <a:ext cx="2316" cy="1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9" name="Text Box 23"/>
              <p:cNvSpPr txBox="1">
                <a:spLocks noChangeArrowheads="1"/>
              </p:cNvSpPr>
              <p:nvPr/>
            </p:nvSpPr>
            <p:spPr bwMode="auto">
              <a:xfrm>
                <a:off x="751" y="3930"/>
                <a:ext cx="386" cy="17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1200" i="0">
                    <a:ea typeface="ＭＳ Ｐゴシック" charset="-128"/>
                  </a:rPr>
                  <a:t>  10</a:t>
                </a:r>
                <a:endParaRPr lang="en-US" sz="1400" i="0">
                  <a:ea typeface="ＭＳ Ｐゴシック" charset="-128"/>
                </a:endParaRPr>
              </a:p>
            </p:txBody>
          </p:sp>
          <p:sp>
            <p:nvSpPr>
              <p:cNvPr id="30" name="Text Box 24"/>
              <p:cNvSpPr txBox="1">
                <a:spLocks noChangeArrowheads="1"/>
              </p:cNvSpPr>
              <p:nvPr/>
            </p:nvSpPr>
            <p:spPr bwMode="auto">
              <a:xfrm>
                <a:off x="1302" y="3930"/>
                <a:ext cx="384" cy="17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1200" i="0">
                    <a:ea typeface="ＭＳ Ｐゴシック" charset="-128"/>
                  </a:rPr>
                  <a:t>  20</a:t>
                </a:r>
              </a:p>
            </p:txBody>
          </p:sp>
        </p:grp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1854" y="3936"/>
              <a:ext cx="882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 i="0" dirty="0">
                  <a:ea typeface="ＭＳ Ｐゴシック" charset="-128"/>
                </a:rPr>
                <a:t>30 </a:t>
              </a:r>
              <a:r>
                <a:rPr lang="en-US" sz="1200" i="0" dirty="0" err="1">
                  <a:ea typeface="ＭＳ Ｐゴシック" charset="-128"/>
                </a:rPr>
                <a:t>p</a:t>
              </a:r>
              <a:r>
                <a:rPr lang="en-US" sz="1200" i="0" baseline="-25000" dirty="0" err="1">
                  <a:ea typeface="ＭＳ Ｐゴシック" charset="-128"/>
                </a:rPr>
                <a:t>T</a:t>
              </a:r>
              <a:r>
                <a:rPr lang="en-US" sz="1200" i="0" dirty="0">
                  <a:ea typeface="ＭＳ Ｐゴシック" charset="-128"/>
                </a:rPr>
                <a:t>(</a:t>
              </a:r>
              <a:r>
                <a:rPr lang="en-US" sz="1200" i="0" dirty="0" err="1">
                  <a:ea typeface="ＭＳ Ｐゴシック" charset="-128"/>
                </a:rPr>
                <a:t>GeV</a:t>
              </a:r>
              <a:r>
                <a:rPr lang="en-US" sz="1200" i="0" dirty="0">
                  <a:ea typeface="ＭＳ Ｐゴシック" charset="-128"/>
                </a:rPr>
                <a:t>)</a:t>
              </a:r>
            </a:p>
          </p:txBody>
        </p:sp>
      </p:grpSp>
      <p:sp>
        <p:nvSpPr>
          <p:cNvPr id="31" name="Text Box 26"/>
          <p:cNvSpPr txBox="1">
            <a:spLocks noChangeArrowheads="1"/>
          </p:cNvSpPr>
          <p:nvPr/>
        </p:nvSpPr>
        <p:spPr bwMode="auto">
          <a:xfrm>
            <a:off x="2057400" y="3886200"/>
            <a:ext cx="2667000" cy="6604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0" dirty="0" err="1"/>
              <a:t>Partonic</a:t>
            </a:r>
            <a:r>
              <a:rPr lang="en-US" i="0" dirty="0"/>
              <a:t> fractions in jet production at 200 </a:t>
            </a:r>
            <a:r>
              <a:rPr lang="en-US" i="0" dirty="0" err="1"/>
              <a:t>GeV</a:t>
            </a:r>
            <a:endParaRPr lang="en-US" i="0" dirty="0"/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3657600" y="4595620"/>
            <a:ext cx="28956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i="0" dirty="0">
                <a:solidFill>
                  <a:srgbClr val="0000CC"/>
                </a:solidFill>
              </a:rPr>
              <a:t>For most RHIC kinematics, </a:t>
            </a:r>
            <a:r>
              <a:rPr lang="en-US" sz="2000" b="1" dirty="0" err="1">
                <a:solidFill>
                  <a:srgbClr val="FF0000"/>
                </a:solidFill>
              </a:rPr>
              <a:t>gg</a:t>
            </a:r>
            <a:r>
              <a:rPr lang="en-US" sz="2000" i="0" dirty="0">
                <a:solidFill>
                  <a:srgbClr val="FF0000"/>
                </a:solidFill>
              </a:rPr>
              <a:t> and </a:t>
            </a:r>
            <a:r>
              <a:rPr lang="en-US" sz="2000" b="1" dirty="0" err="1">
                <a:solidFill>
                  <a:srgbClr val="FF0000"/>
                </a:solidFill>
              </a:rPr>
              <a:t>qg</a:t>
            </a:r>
            <a:r>
              <a:rPr lang="en-US" sz="2000" i="0" dirty="0">
                <a:solidFill>
                  <a:srgbClr val="FF0000"/>
                </a:solidFill>
              </a:rPr>
              <a:t> dominate</a:t>
            </a:r>
            <a:r>
              <a:rPr lang="en-US" sz="2000" i="0" dirty="0">
                <a:solidFill>
                  <a:srgbClr val="0000CC"/>
                </a:solidFill>
              </a:rPr>
              <a:t>, making </a:t>
            </a:r>
            <a:r>
              <a:rPr lang="en-US" sz="2000" dirty="0">
                <a:solidFill>
                  <a:srgbClr val="0000CC"/>
                </a:solidFill>
              </a:rPr>
              <a:t>A</a:t>
            </a:r>
            <a:r>
              <a:rPr lang="en-US" sz="2000" baseline="-25000" dirty="0">
                <a:solidFill>
                  <a:srgbClr val="0000CC"/>
                </a:solidFill>
              </a:rPr>
              <a:t>LL</a:t>
            </a:r>
            <a:r>
              <a:rPr lang="en-US" sz="2000" i="0" dirty="0">
                <a:solidFill>
                  <a:srgbClr val="0000CC"/>
                </a:solidFill>
              </a:rPr>
              <a:t> for jets and hadrons sensitive to </a:t>
            </a:r>
            <a:r>
              <a:rPr lang="en-US" sz="2000" b="1" i="0" dirty="0">
                <a:solidFill>
                  <a:srgbClr val="006600"/>
                </a:solidFill>
              </a:rPr>
              <a:t>gluon polarization</a:t>
            </a:r>
            <a:r>
              <a:rPr lang="en-US" sz="2000" i="0" dirty="0">
                <a:solidFill>
                  <a:srgbClr val="0000CC"/>
                </a:solidFill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3717" y="2290543"/>
            <a:ext cx="952109" cy="5178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7102" y="2290543"/>
            <a:ext cx="951058" cy="51820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796136" y="2212001"/>
            <a:ext cx="415773" cy="623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60049" y="2279822"/>
            <a:ext cx="1019887" cy="5305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74939" y="2415747"/>
            <a:ext cx="2619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Parton Level Asymmetry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15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STAR 2009 Inclusive Jet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5" y="769441"/>
            <a:ext cx="4495800" cy="57110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47615" y="1202353"/>
            <a:ext cx="4285490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8000"/>
                </a:solidFill>
              </a:rPr>
              <a:t>2009 results have factor of 3 to 4 better statistical precision than 2006 results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</a:rPr>
              <a:t>Result divided into two </a:t>
            </a:r>
            <a:r>
              <a:rPr lang="en-US" sz="2400" dirty="0" err="1" smtClean="0">
                <a:solidFill>
                  <a:srgbClr val="0070C0"/>
                </a:solidFill>
              </a:rPr>
              <a:t>pseudorapidity</a:t>
            </a:r>
            <a:r>
              <a:rPr lang="en-US" sz="2400" dirty="0" smtClean="0">
                <a:solidFill>
                  <a:srgbClr val="0070C0"/>
                </a:solidFill>
              </a:rPr>
              <a:t> ranges which emphasize different </a:t>
            </a:r>
            <a:r>
              <a:rPr lang="en-US" sz="2400" dirty="0" err="1" smtClean="0">
                <a:solidFill>
                  <a:srgbClr val="0070C0"/>
                </a:solidFill>
              </a:rPr>
              <a:t>partonic</a:t>
            </a:r>
            <a:r>
              <a:rPr lang="en-US" sz="2400" dirty="0" smtClean="0">
                <a:solidFill>
                  <a:srgbClr val="0070C0"/>
                </a:solidFill>
              </a:rPr>
              <a:t> kinematics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Result lies consistently above the 2008 DSSV fit and is consistent with the LSS10p fit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64081" y="956846"/>
            <a:ext cx="1798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arXiv:1405.5134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35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PHENIX Inclusive π</a:t>
            </a:r>
            <a:r>
              <a:rPr lang="en-US" sz="4400" baseline="30000" dirty="0" smtClean="0"/>
              <a:t>0</a:t>
            </a:r>
            <a:r>
              <a:rPr lang="en-US" sz="4400" dirty="0" smtClean="0"/>
              <a:t>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02" y="839085"/>
            <a:ext cx="4041816" cy="30150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526" y="843613"/>
            <a:ext cx="3988994" cy="30193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46744" y="4156708"/>
            <a:ext cx="490339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PHENIX </a:t>
            </a:r>
            <a:r>
              <a:rPr lang="el-GR" dirty="0" smtClean="0">
                <a:solidFill>
                  <a:srgbClr val="008000"/>
                </a:solidFill>
              </a:rPr>
              <a:t>π</a:t>
            </a:r>
            <a:r>
              <a:rPr lang="el-GR" baseline="30000" dirty="0" smtClean="0">
                <a:solidFill>
                  <a:srgbClr val="008000"/>
                </a:solidFill>
              </a:rPr>
              <a:t>0</a:t>
            </a:r>
            <a:r>
              <a:rPr lang="en-US" dirty="0" smtClean="0">
                <a:solidFill>
                  <a:srgbClr val="008000"/>
                </a:solidFill>
              </a:rPr>
              <a:t> results from 2005, 2006, and 2009 shown in upper panels along with several theory curves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PHENIX </a:t>
            </a:r>
            <a:r>
              <a:rPr lang="el-GR" dirty="0" smtClean="0">
                <a:solidFill>
                  <a:srgbClr val="FF0000"/>
                </a:solidFill>
              </a:rPr>
              <a:t>π</a:t>
            </a:r>
            <a:r>
              <a:rPr lang="en-US" baseline="30000" dirty="0" smtClean="0">
                <a:solidFill>
                  <a:srgbClr val="FF0000"/>
                </a:solidFill>
              </a:rPr>
              <a:t>0</a:t>
            </a:r>
            <a:r>
              <a:rPr lang="en-US" dirty="0" smtClean="0">
                <a:solidFill>
                  <a:srgbClr val="FF0000"/>
                </a:solidFill>
              </a:rPr>
              <a:t> and STAR inclusive jet results are completely consistent as shown on bottom left. </a:t>
            </a:r>
            <a:r>
              <a:rPr lang="en-US" dirty="0">
                <a:solidFill>
                  <a:srgbClr val="FF0000"/>
                </a:solidFill>
              </a:rPr>
              <a:t>N</a:t>
            </a:r>
            <a:r>
              <a:rPr lang="en-US" dirty="0" smtClean="0">
                <a:solidFill>
                  <a:srgbClr val="FF0000"/>
                </a:solidFill>
              </a:rPr>
              <a:t>ote the different </a:t>
            </a:r>
            <a:r>
              <a:rPr lang="en-US" dirty="0" err="1" smtClean="0">
                <a:solidFill>
                  <a:srgbClr val="FF0000"/>
                </a:solidFill>
              </a:rPr>
              <a:t>p</a:t>
            </a:r>
            <a:r>
              <a:rPr lang="en-US" baseline="-25000" dirty="0" err="1" smtClean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 scales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362" y="3886036"/>
            <a:ext cx="3259039" cy="294970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72933" y="3528207"/>
            <a:ext cx="2691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Phys. Rev. D 90 012006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flipH="1">
            <a:off x="166489" y="3794025"/>
            <a:ext cx="2179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arXiv:1402.6269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10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13991</TotalTime>
  <Words>2052</Words>
  <Application>Microsoft Office PowerPoint</Application>
  <PresentationFormat>On-screen Show (4:3)</PresentationFormat>
  <Paragraphs>324</Paragraphs>
  <Slides>35</Slides>
  <Notes>23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ＭＳ Ｐゴシック</vt:lpstr>
      <vt:lpstr>Arial</vt:lpstr>
      <vt:lpstr>Calibri</vt:lpstr>
      <vt:lpstr>Calibri Light</vt:lpstr>
      <vt:lpstr>Cambria Math</vt:lpstr>
      <vt:lpstr>Times New Roman</vt:lpstr>
      <vt:lpstr>1_Office Theme</vt:lpstr>
      <vt:lpstr>Office Theme</vt:lpstr>
      <vt:lpstr>Equation</vt:lpstr>
      <vt:lpstr>Longitudinal Spin Physics at RHIC and a Future eRHIC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CIPANP TALK</dc:title>
  <dc:creator>Brian Page</dc:creator>
  <cp:lastModifiedBy>Brian Page</cp:lastModifiedBy>
  <cp:revision>300</cp:revision>
  <dcterms:created xsi:type="dcterms:W3CDTF">2015-04-17T19:22:55Z</dcterms:created>
  <dcterms:modified xsi:type="dcterms:W3CDTF">2015-06-28T05:49:24Z</dcterms:modified>
</cp:coreProperties>
</file>